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944" r:id="rId5"/>
    <p:sldId id="947" r:id="rId6"/>
    <p:sldId id="948" r:id="rId7"/>
    <p:sldId id="909" r:id="rId8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48"/>
    <a:srgbClr val="FF904F"/>
    <a:srgbClr val="F6FAF9"/>
    <a:srgbClr val="6590FF"/>
    <a:srgbClr val="79DB8E"/>
    <a:srgbClr val="FF9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0"/>
    <p:restoredTop sz="96247" autoAdjust="0"/>
  </p:normalViewPr>
  <p:slideViewPr>
    <p:cSldViewPr snapToGrid="0">
      <p:cViewPr varScale="1">
        <p:scale>
          <a:sx n="152" d="100"/>
          <a:sy n="152" d="100"/>
        </p:scale>
        <p:origin x="3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0" d="100"/>
          <a:sy n="110" d="100"/>
        </p:scale>
        <p:origin x="454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zejewski, Susanne" userId="ccc14728-d547-4348-be12-d1951f60b001" providerId="ADAL" clId="{DF920F4B-5E7E-456F-A3BA-A8835D0A4068}"/>
    <pc:docChg chg="undo custSel addSld delSld modSld">
      <pc:chgData name="Blazejewski, Susanne" userId="ccc14728-d547-4348-be12-d1951f60b001" providerId="ADAL" clId="{DF920F4B-5E7E-456F-A3BA-A8835D0A4068}" dt="2026-08-20T13:06:59.286" v="124" actId="20577"/>
      <pc:docMkLst>
        <pc:docMk/>
      </pc:docMkLst>
      <pc:sldChg chg="del">
        <pc:chgData name="Blazejewski, Susanne" userId="ccc14728-d547-4348-be12-d1951f60b001" providerId="ADAL" clId="{DF920F4B-5E7E-456F-A3BA-A8835D0A4068}" dt="2026-08-20T13:01:04.835" v="0" actId="47"/>
        <pc:sldMkLst>
          <pc:docMk/>
          <pc:sldMk cId="2018979235" sldId="946"/>
        </pc:sldMkLst>
      </pc:sldChg>
      <pc:sldChg chg="addSp delSp modSp mod">
        <pc:chgData name="Blazejewski, Susanne" userId="ccc14728-d547-4348-be12-d1951f60b001" providerId="ADAL" clId="{DF920F4B-5E7E-456F-A3BA-A8835D0A4068}" dt="2026-08-20T13:06:59.286" v="124" actId="20577"/>
        <pc:sldMkLst>
          <pc:docMk/>
          <pc:sldMk cId="557750082" sldId="947"/>
        </pc:sldMkLst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2" creationId="{C2BE60AF-D1BD-050F-ACB8-9EA5151CF43D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4" creationId="{4ECA8226-586F-9A41-1A6E-70BE85D2D0E0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6" creationId="{7DABFBF1-E14B-3AFF-8DF2-495CA1EB491E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7" creationId="{95E38A9C-8BF4-5373-AAEE-3285E184AA28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9" creationId="{B75B3D94-F5BD-3F7B-9E13-DDF240AC62D9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10" creationId="{471CF82E-6551-D327-C2C6-5E3CAE83B6AA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11" creationId="{ABFD68C5-87CA-A3A9-BBEC-FF0A7B10FAAB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12" creationId="{432B85E1-8C33-093B-7DAE-5E36863604FC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14" creationId="{46914091-0677-1423-72BE-5656067DA959}"/>
          </ac:spMkLst>
        </pc:spChg>
        <pc:spChg chg="mod">
          <ac:chgData name="Blazejewski, Susanne" userId="ccc14728-d547-4348-be12-d1951f60b001" providerId="ADAL" clId="{DF920F4B-5E7E-456F-A3BA-A8835D0A4068}" dt="2026-08-20T13:01:34.567" v="6" actId="255"/>
          <ac:spMkLst>
            <pc:docMk/>
            <pc:sldMk cId="557750082" sldId="947"/>
            <ac:spMk id="16" creationId="{14A15982-F719-4447-6432-5CC6A189B8CC}"/>
          </ac:spMkLst>
        </pc:spChg>
        <pc:spChg chg="add mod">
          <ac:chgData name="Blazejewski, Susanne" userId="ccc14728-d547-4348-be12-d1951f60b001" providerId="ADAL" clId="{DF920F4B-5E7E-456F-A3BA-A8835D0A4068}" dt="2026-08-20T13:06:37.255" v="109" actId="6549"/>
          <ac:spMkLst>
            <pc:docMk/>
            <pc:sldMk cId="557750082" sldId="947"/>
            <ac:spMk id="19" creationId="{93D23362-1EAC-1B07-2BAA-E2BF469B33EF}"/>
          </ac:spMkLst>
        </pc:spChg>
        <pc:spChg chg="add mod">
          <ac:chgData name="Blazejewski, Susanne" userId="ccc14728-d547-4348-be12-d1951f60b001" providerId="ADAL" clId="{DF920F4B-5E7E-456F-A3BA-A8835D0A4068}" dt="2026-08-20T13:06:59.286" v="124" actId="20577"/>
          <ac:spMkLst>
            <pc:docMk/>
            <pc:sldMk cId="557750082" sldId="947"/>
            <ac:spMk id="21" creationId="{630814CA-9228-B756-C4BC-FCDDE38193F5}"/>
          </ac:spMkLst>
        </pc:spChg>
        <pc:grpChg chg="del mod">
          <ac:chgData name="Blazejewski, Susanne" userId="ccc14728-d547-4348-be12-d1951f60b001" providerId="ADAL" clId="{DF920F4B-5E7E-456F-A3BA-A8835D0A4068}" dt="2026-08-20T13:02:24.384" v="13" actId="478"/>
          <ac:grpSpMkLst>
            <pc:docMk/>
            <pc:sldMk cId="557750082" sldId="947"/>
            <ac:grpSpMk id="17" creationId="{29627BDC-17C3-D601-94E9-DA3B06331FD6}"/>
          </ac:grpSpMkLst>
        </pc:grpChg>
      </pc:sldChg>
      <pc:sldChg chg="del">
        <pc:chgData name="Blazejewski, Susanne" userId="ccc14728-d547-4348-be12-d1951f60b001" providerId="ADAL" clId="{DF920F4B-5E7E-456F-A3BA-A8835D0A4068}" dt="2026-08-20T13:01:04.835" v="0" actId="47"/>
        <pc:sldMkLst>
          <pc:docMk/>
          <pc:sldMk cId="1900556613" sldId="948"/>
        </pc:sldMkLst>
      </pc:sldChg>
      <pc:sldChg chg="add">
        <pc:chgData name="Blazejewski, Susanne" userId="ccc14728-d547-4348-be12-d1951f60b001" providerId="ADAL" clId="{DF920F4B-5E7E-456F-A3BA-A8835D0A4068}" dt="2026-08-20T13:01:09.251" v="1" actId="2890"/>
        <pc:sldMkLst>
          <pc:docMk/>
          <pc:sldMk cId="2446410149" sldId="948"/>
        </pc:sldMkLst>
      </pc:sldChg>
      <pc:sldChg chg="del">
        <pc:chgData name="Blazejewski, Susanne" userId="ccc14728-d547-4348-be12-d1951f60b001" providerId="ADAL" clId="{DF920F4B-5E7E-456F-A3BA-A8835D0A4068}" dt="2026-08-20T13:01:04.835" v="0" actId="47"/>
        <pc:sldMkLst>
          <pc:docMk/>
          <pc:sldMk cId="2530471529" sldId="949"/>
        </pc:sldMkLst>
      </pc:sldChg>
      <pc:sldChg chg="del">
        <pc:chgData name="Blazejewski, Susanne" userId="ccc14728-d547-4348-be12-d1951f60b001" providerId="ADAL" clId="{DF920F4B-5E7E-456F-A3BA-A8835D0A4068}" dt="2026-08-20T13:01:04.835" v="0" actId="47"/>
        <pc:sldMkLst>
          <pc:docMk/>
          <pc:sldMk cId="265537518" sldId="950"/>
        </pc:sldMkLst>
      </pc:sldChg>
      <pc:sldChg chg="del">
        <pc:chgData name="Blazejewski, Susanne" userId="ccc14728-d547-4348-be12-d1951f60b001" providerId="ADAL" clId="{DF920F4B-5E7E-456F-A3BA-A8835D0A4068}" dt="2026-08-20T13:01:04.835" v="0" actId="47"/>
        <pc:sldMkLst>
          <pc:docMk/>
          <pc:sldMk cId="1904227097" sldId="951"/>
        </pc:sldMkLst>
      </pc:sldChg>
      <pc:sldChg chg="del">
        <pc:chgData name="Blazejewski, Susanne" userId="ccc14728-d547-4348-be12-d1951f60b001" providerId="ADAL" clId="{DF920F4B-5E7E-456F-A3BA-A8835D0A4068}" dt="2026-08-20T13:01:04.835" v="0" actId="47"/>
        <pc:sldMkLst>
          <pc:docMk/>
          <pc:sldMk cId="4158702343" sldId="95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950AB06-9FE3-DF03-8E1C-B5680C3B28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DBFFDF-E8C3-624F-6256-B4A9DDFFF2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6CFF8-9631-F045-BA3A-58BA5806A671}" type="datetimeFigureOut">
              <a:rPr lang="de-DE" smtClean="0"/>
              <a:t>20.08.2026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A335B49-2DBD-E6FC-8A8D-C93123D5B6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929A3A4-ABBD-940A-82CE-1B24DDD40E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F725-15ED-A74D-95D2-C7261018A1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726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6AD94-8F4E-4B4C-B495-5A4B9D407A87}" type="datetimeFigureOut">
              <a:rPr lang="de-DE" smtClean="0"/>
              <a:t>20.08.2026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86F46-D552-494C-A610-1BCF2B72C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4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38490-0928-7AF6-E2DD-D7A9B78F0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0E9F7CB-166E-B4CE-19F1-C38B79634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7970B82-4004-A105-507F-9000F8280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2025 wurden 7 von 9 planetaren Grenzen überschritten.</a:t>
            </a:r>
          </a:p>
          <a:p>
            <a:endParaRPr lang="de-DE" sz="1200" dirty="0">
              <a:latin typeface="Plus Jakarta Sans" pitchFamily="2" charset="77"/>
              <a:cs typeface="Plus Jakarta Sans" pitchFamily="2" charset="77"/>
            </a:endParaRPr>
          </a:p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World </a:t>
            </a:r>
            <a:r>
              <a:rPr lang="de-DE" sz="1200" dirty="0" err="1">
                <a:latin typeface="Plus Jakarta Sans" pitchFamily="2" charset="77"/>
                <a:cs typeface="Plus Jakarta Sans" pitchFamily="2" charset="77"/>
              </a:rPr>
              <a:t>Economic</a:t>
            </a:r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 Forum Global Risk Report  #2: Extremwetter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13215D-C550-99F2-9361-5C756BA15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210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F52F7-CC1B-672D-72CC-4107B10CF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2D60233-B56D-0370-409C-8F27A7FB2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7EFD9BC-CCCD-E3A0-9685-2E4534812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0C55C7-2A70-9F18-DF59-1739185FE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857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96DEF-E052-0387-CF04-B21F1BE3F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5EB677B-6A5A-7B95-15BE-908F1A961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221B68-53D2-6594-64DD-3A2A5AD7C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4C1AB0-3A41-3E55-105B-0DAE728F20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567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15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505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58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81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elfoli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207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foli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6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folie">
    <p:bg>
      <p:bgPr>
        <a:solidFill>
          <a:srgbClr val="79D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353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B7BE13B-8937-8CAE-52FF-B5D5F74E37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0400" y="0"/>
            <a:ext cx="5181600" cy="6858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92CB97-F5A1-1C56-F186-A7E29563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4400"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C72059C-4EFC-60B5-DEC4-74E792FFB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6255995" cy="4121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1F340453-C109-9C56-332F-ADDE1ED96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99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BC10-6F63-A683-501F-9347FC0003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E486DE5-8B88-15F8-4AE3-88478B6BC1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10515600" cy="41211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A750C160-79A0-896B-517B-D7B06037A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400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ey Mess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087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ey Messag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725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ey Messag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6285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832981-F781-572F-31CB-1F8DE00DFB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47582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64A5BDD4-2C2E-0617-E376-A0C7D6E52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232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FFD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133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1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1F2F285-0077-5588-B2C6-8E61E0024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9276" y="6446170"/>
            <a:ext cx="1701863" cy="19449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16F566-DB37-9F93-958A-C85E6DAE1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80684" y="6455895"/>
            <a:ext cx="1342040" cy="184774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144156A-5B76-0659-5E56-8F45BC67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443705-8D9F-6188-0F1D-2CD12BA4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276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Fließtext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4196047A-78F8-FD25-0475-26E9A402A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297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3" r:id="rId2"/>
    <p:sldLayoutId id="2147483662" r:id="rId3"/>
    <p:sldLayoutId id="2147483671" r:id="rId4"/>
    <p:sldLayoutId id="2147483668" r:id="rId5"/>
    <p:sldLayoutId id="2147483669" r:id="rId6"/>
    <p:sldLayoutId id="2147483652" r:id="rId7"/>
    <p:sldLayoutId id="2147483650" r:id="rId8"/>
    <p:sldLayoutId id="2147483649" r:id="rId9"/>
    <p:sldLayoutId id="2147483675" r:id="rId10"/>
    <p:sldLayoutId id="2147483672" r:id="rId11"/>
    <p:sldLayoutId id="2147483655" r:id="rId12"/>
    <p:sldLayoutId id="2147483665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Faculty Glyphic" pitchFamily="2" charset="0"/>
          <a:ea typeface="+mj-ea"/>
          <a:cs typeface="Plus Jakarta Sans" pitchFamily="2" charset="77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Plus Jakarta Sans Medium" pitchFamily="2" charset="77"/>
          <a:ea typeface="+mn-ea"/>
          <a:cs typeface="Plus Jakarta Sans Medium" pitchFamily="2" charset="77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676DB-7828-32CC-C5AA-8FD22590D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reis, Dunkelheit, Licht, Schwarzweiß enthält.&#10;&#10;KI-generierte Inhalte können fehlerhaft sein.">
            <a:extLst>
              <a:ext uri="{FF2B5EF4-FFF2-40B4-BE49-F238E27FC236}">
                <a16:creationId xmlns:a16="http://schemas.microsoft.com/office/drawing/2014/main" id="{EEA62948-D03A-9221-9A1A-8DE93DA81D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5571" r="5571"/>
          <a:stretch>
            <a:fillRect/>
          </a:stretch>
        </p:blipFill>
        <p:spPr>
          <a:xfrm>
            <a:off x="6272382" y="380613"/>
            <a:ext cx="6096000" cy="6858000"/>
          </a:xfr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23D6DA2-5AC4-439E-D38C-617E5FB9F9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Macht verstehen </a:t>
            </a:r>
          </a:p>
        </p:txBody>
      </p:sp>
    </p:spTree>
    <p:extLst>
      <p:ext uri="{BB962C8B-B14F-4D97-AF65-F5344CB8AC3E}">
        <p14:creationId xmlns:p14="http://schemas.microsoft.com/office/powerpoint/2010/main" val="59054102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A14CB-132C-DF36-AF9E-6F1A7F625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36">
            <a:extLst>
              <a:ext uri="{FF2B5EF4-FFF2-40B4-BE49-F238E27FC236}">
                <a16:creationId xmlns:a16="http://schemas.microsoft.com/office/drawing/2014/main" id="{CB639A07-8910-6DCE-2CFE-1EA39E2D3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2850022"/>
          </a:xfrm>
        </p:spPr>
        <p:txBody>
          <a:bodyPr>
            <a:normAutofit/>
          </a:bodyPr>
          <a:lstStyle/>
          <a:p>
            <a:r>
              <a:rPr lang="en-US" sz="4400" b="0" dirty="0" err="1">
                <a:latin typeface="Faculty Glyphic"/>
              </a:rPr>
              <a:t>Kraftfeldanalyse</a:t>
            </a:r>
            <a:endParaRPr lang="en-US" sz="4400" b="0" dirty="0">
              <a:latin typeface="Faculty Glyphic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3D23362-1EAC-1B07-2BAA-E2BF469B33EF}"/>
              </a:ext>
            </a:extLst>
          </p:cNvPr>
          <p:cNvSpPr txBox="1"/>
          <p:nvPr/>
        </p:nvSpPr>
        <p:spPr>
          <a:xfrm>
            <a:off x="369276" y="1304816"/>
            <a:ext cx="5583938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latin typeface="Plus Jakarta Sans" pitchFamily="2" charset="0"/>
                <a:cs typeface="Plus Jakarta Sans" pitchFamily="2" charset="0"/>
              </a:rPr>
              <a:t>Schritte:</a:t>
            </a:r>
          </a:p>
          <a:p>
            <a:endParaRPr lang="de-DE" sz="1400" b="1" dirty="0">
              <a:latin typeface="Plus Jakarta Sans" pitchFamily="2" charset="0"/>
              <a:cs typeface="Plus Jakarta Sans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Problem und Ziel festlegen: Was willst du erreichen? Wie sieht der gewünschte Zielzustand aus? </a:t>
            </a:r>
            <a:br>
              <a:rPr lang="de-DE" sz="1400" dirty="0">
                <a:latin typeface="Plus Jakarta Sans" pitchFamily="2" charset="0"/>
                <a:cs typeface="Plus Jakarta Sans" pitchFamily="2" charset="0"/>
              </a:rPr>
            </a:b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Beispiel: Wir haben als Green Teams erreicht, dass alle neuen Mitarbeitenden im Onboarding-Prozess über die Nachhaltigkeitsprojekte im Unternehmen und die Green Teams Arbeit informiert werden.</a:t>
            </a:r>
            <a:br>
              <a:rPr lang="de-DE" sz="1400" dirty="0">
                <a:latin typeface="Plus Jakarta Sans" pitchFamily="2" charset="0"/>
                <a:cs typeface="Plus Jakarta Sans" pitchFamily="2" charset="0"/>
              </a:rPr>
            </a:br>
            <a:endParaRPr lang="de-DE" sz="1400" dirty="0">
              <a:latin typeface="Plus Jakarta Sans" pitchFamily="2" charset="0"/>
              <a:cs typeface="Plus Jakarta Sans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Treibende Kräfte identifizieren: sammle alle Faktoren, die die Veränderung unterstützen.</a:t>
            </a:r>
            <a:br>
              <a:rPr lang="de-DE" sz="1400" dirty="0">
                <a:latin typeface="Plus Jakarta Sans" pitchFamily="2" charset="0"/>
                <a:cs typeface="Plus Jakarta Sans" pitchFamily="2" charset="0"/>
              </a:rPr>
            </a:b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Beispiel: der Onboarding-Prozess soll ohnehin überarbeitet werden; die Nachhaltigkeitsfunktion sucht nach Möglichkeiten, mehr Mitarbeitende für das Thema Nachhaltigkeit zu sensibilisieren; ihr habt Kontakte zu </a:t>
            </a:r>
            <a:r>
              <a:rPr lang="de-DE" sz="1400" dirty="0" err="1">
                <a:latin typeface="Plus Jakarta Sans" pitchFamily="2" charset="0"/>
                <a:cs typeface="Plus Jakarta Sans" pitchFamily="2" charset="0"/>
              </a:rPr>
              <a:t>Expert:innen</a:t>
            </a: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 zu Nachhaltigkeitsthemen, die bereit sind, kostenlos Kurzinputs zu erstellen …</a:t>
            </a:r>
            <a:br>
              <a:rPr lang="de-DE" sz="1400" dirty="0">
                <a:latin typeface="Plus Jakarta Sans" pitchFamily="2" charset="0"/>
                <a:cs typeface="Plus Jakarta Sans" pitchFamily="2" charset="0"/>
              </a:rPr>
            </a:br>
            <a:endParaRPr lang="de-DE" sz="1400" dirty="0">
              <a:latin typeface="Plus Jakarta Sans" pitchFamily="2" charset="0"/>
              <a:cs typeface="Plus Jakarta Sans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de-DE" sz="1400" dirty="0"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30814CA-9228-B756-C4BC-FCDDE38193F5}"/>
              </a:ext>
            </a:extLst>
          </p:cNvPr>
          <p:cNvSpPr txBox="1"/>
          <p:nvPr/>
        </p:nvSpPr>
        <p:spPr>
          <a:xfrm>
            <a:off x="6238788" y="1304816"/>
            <a:ext cx="579204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Hemmende Kräfte identifizieren: sammle alle Faktoren, die der Veränderung entgegenwirken.</a:t>
            </a:r>
            <a:br>
              <a:rPr lang="de-DE" sz="1400" dirty="0">
                <a:latin typeface="Plus Jakarta Sans" pitchFamily="2" charset="0"/>
                <a:cs typeface="Plus Jakarta Sans" pitchFamily="2" charset="0"/>
              </a:rPr>
            </a:b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Beispiel: die Personalabteilung findet den Onboarding-Prozess sowieso schon überfrachtet; es gibt Personalengpässe im Personalbereich; die Geschäftsführung hat aktuell keine Prioritäten im Bereich Nachhaltigkeit; in der Öffentlichkeit werden Nachhaltigkeitsthemen negativ konnotiert; Mitarbeitende haben in der aktuellen Auftragslage Angst um ihren Arbeitsplatz …</a:t>
            </a:r>
            <a:br>
              <a:rPr lang="de-DE" sz="1400" dirty="0">
                <a:latin typeface="Plus Jakarta Sans" pitchFamily="2" charset="0"/>
                <a:cs typeface="Plus Jakarta Sans" pitchFamily="2" charset="0"/>
              </a:rPr>
            </a:br>
            <a:endParaRPr lang="de-DE" sz="1400" dirty="0">
              <a:latin typeface="Plus Jakarta Sans" pitchFamily="2" charset="0"/>
              <a:cs typeface="Plus Jakarta Sans" pitchFamily="2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Kräfte bewerten und visualisieren: bewerte die einzelnen Faktoren hinsichtlich ihrer Stärke (z.B. mit einem Punktesystem) und versucht sie visuell im Diagramm entsprechend zu markieren (starke Kräfte sind lang oder stärker eingefärbt). </a:t>
            </a:r>
            <a:br>
              <a:rPr lang="de-DE" sz="1400" dirty="0">
                <a:latin typeface="Plus Jakarta Sans" pitchFamily="2" charset="0"/>
                <a:cs typeface="Plus Jakarta Sans" pitchFamily="2" charset="0"/>
              </a:rPr>
            </a:br>
            <a:endParaRPr lang="de-DE" sz="1400" dirty="0">
              <a:latin typeface="Plus Jakarta Sans" pitchFamily="2" charset="0"/>
              <a:cs typeface="Plus Jakarta Sans" pitchFamily="2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Maßnahmen planen: </a:t>
            </a:r>
            <a:r>
              <a:rPr lang="de-DE" sz="1400">
                <a:latin typeface="Plus Jakarta Sans" pitchFamily="2" charset="0"/>
                <a:cs typeface="Plus Jakarta Sans" pitchFamily="2" charset="0"/>
              </a:rPr>
              <a:t>entwickle Strategien</a:t>
            </a: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, um die entscheidenden hemmenden Kräfte zu schwächen und die treibenden Kräfte zu </a:t>
            </a:r>
            <a:r>
              <a:rPr lang="de-DE" sz="1400">
                <a:latin typeface="Plus Jakarta Sans" pitchFamily="2" charset="0"/>
                <a:cs typeface="Plus Jakarta Sans" pitchFamily="2" charset="0"/>
              </a:rPr>
              <a:t>stärken </a:t>
            </a:r>
            <a:r>
              <a:rPr lang="de-DE" sz="1400">
                <a:latin typeface="Plus Jakarta Sans" pitchFamily="2" charset="0"/>
                <a:cs typeface="Plus Jakarta Sans" pitchFamily="2" charset="0"/>
                <a:sym typeface="Wingdings" panose="05000000000000000000" pitchFamily="2" charset="2"/>
              </a:rPr>
              <a:t> </a:t>
            </a:r>
            <a:r>
              <a:rPr lang="de-DE" sz="1400">
                <a:latin typeface="Plus Jakarta Sans" pitchFamily="2" charset="0"/>
                <a:cs typeface="Plus Jakarta Sans" pitchFamily="2" charset="0"/>
              </a:rPr>
              <a:t> </a:t>
            </a:r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Aktionsplan mit konkreten Verantwortlichkeiten, Zeitvorgaben</a:t>
            </a:r>
            <a:r>
              <a:rPr lang="de-DE" sz="1400">
                <a:latin typeface="Plus Jakarta Sans" pitchFamily="2" charset="0"/>
                <a:cs typeface="Plus Jakarta Sans" pitchFamily="2" charset="0"/>
              </a:rPr>
              <a:t>, Ressourcen</a:t>
            </a:r>
            <a:endParaRPr lang="de-DE" sz="1400" dirty="0">
              <a:latin typeface="Plus Jakarta Sans" pitchFamily="2" charset="0"/>
              <a:cs typeface="Plus Jakarta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5008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EF0CB-6D8C-CBF9-CBE2-51AD0FC48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36">
            <a:extLst>
              <a:ext uri="{FF2B5EF4-FFF2-40B4-BE49-F238E27FC236}">
                <a16:creationId xmlns:a16="http://schemas.microsoft.com/office/drawing/2014/main" id="{2DE756E3-BC1C-F516-2B6A-875E7021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2850022"/>
          </a:xfrm>
        </p:spPr>
        <p:txBody>
          <a:bodyPr>
            <a:normAutofit/>
          </a:bodyPr>
          <a:lstStyle/>
          <a:p>
            <a:r>
              <a:rPr lang="en-US" sz="4400" b="0" dirty="0" err="1">
                <a:latin typeface="Faculty Glyphic"/>
              </a:rPr>
              <a:t>Kraftfeldanalyse</a:t>
            </a:r>
            <a:endParaRPr lang="en-US" sz="4400" b="0" dirty="0">
              <a:latin typeface="Faculty Glyphic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51141739-F777-FD91-E330-C730FE2DDF3C}"/>
              </a:ext>
            </a:extLst>
          </p:cNvPr>
          <p:cNvGrpSpPr/>
          <p:nvPr/>
        </p:nvGrpSpPr>
        <p:grpSpPr>
          <a:xfrm>
            <a:off x="776748" y="1356852"/>
            <a:ext cx="11045976" cy="4611329"/>
            <a:chOff x="776748" y="1356852"/>
            <a:chExt cx="11045976" cy="461132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2A966485-285E-BB2B-E371-C615B538CAFE}"/>
                </a:ext>
              </a:extLst>
            </p:cNvPr>
            <p:cNvSpPr/>
            <p:nvPr/>
          </p:nvSpPr>
          <p:spPr>
            <a:xfrm>
              <a:off x="4650656" y="1356852"/>
              <a:ext cx="3247348" cy="461132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tx1"/>
                  </a:solidFill>
                </a:rPr>
                <a:t>Problem / Ziel / Vorhaben</a:t>
              </a:r>
            </a:p>
          </p:txBody>
        </p:sp>
        <p:sp>
          <p:nvSpPr>
            <p:cNvPr id="3" name="Pfeil: Fünfeck 2">
              <a:extLst>
                <a:ext uri="{FF2B5EF4-FFF2-40B4-BE49-F238E27FC236}">
                  <a16:creationId xmlns:a16="http://schemas.microsoft.com/office/drawing/2014/main" id="{B540762C-C31C-ECFE-923C-EB6AFDBAA547}"/>
                </a:ext>
              </a:extLst>
            </p:cNvPr>
            <p:cNvSpPr/>
            <p:nvPr/>
          </p:nvSpPr>
          <p:spPr>
            <a:xfrm>
              <a:off x="776748" y="2025447"/>
              <a:ext cx="3736258" cy="511277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Pfeil: Fünfeck 3">
              <a:extLst>
                <a:ext uri="{FF2B5EF4-FFF2-40B4-BE49-F238E27FC236}">
                  <a16:creationId xmlns:a16="http://schemas.microsoft.com/office/drawing/2014/main" id="{35D652D6-A40B-FC38-FEC4-CDB6C427FE38}"/>
                </a:ext>
              </a:extLst>
            </p:cNvPr>
            <p:cNvSpPr/>
            <p:nvPr/>
          </p:nvSpPr>
          <p:spPr>
            <a:xfrm>
              <a:off x="776748" y="1356852"/>
              <a:ext cx="3736258" cy="511277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tx1"/>
                  </a:solidFill>
                </a:rPr>
                <a:t>Fördernde Faktoren</a:t>
              </a:r>
            </a:p>
          </p:txBody>
        </p:sp>
        <p:sp>
          <p:nvSpPr>
            <p:cNvPr id="5" name="Pfeil: Fünfeck 4">
              <a:extLst>
                <a:ext uri="{FF2B5EF4-FFF2-40B4-BE49-F238E27FC236}">
                  <a16:creationId xmlns:a16="http://schemas.microsoft.com/office/drawing/2014/main" id="{3E27A972-ACFE-031F-AA7D-4F0B02F28E7A}"/>
                </a:ext>
              </a:extLst>
            </p:cNvPr>
            <p:cNvSpPr/>
            <p:nvPr/>
          </p:nvSpPr>
          <p:spPr>
            <a:xfrm>
              <a:off x="776748" y="2694042"/>
              <a:ext cx="3736258" cy="511277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" name="Pfeil: Fünfeck 5">
              <a:extLst>
                <a:ext uri="{FF2B5EF4-FFF2-40B4-BE49-F238E27FC236}">
                  <a16:creationId xmlns:a16="http://schemas.microsoft.com/office/drawing/2014/main" id="{08F69CE2-6CC3-0C58-107C-37ACEE1AFEDE}"/>
                </a:ext>
              </a:extLst>
            </p:cNvPr>
            <p:cNvSpPr/>
            <p:nvPr/>
          </p:nvSpPr>
          <p:spPr>
            <a:xfrm>
              <a:off x="776748" y="3372465"/>
              <a:ext cx="3736258" cy="511277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Pfeil: Fünfeck 6">
              <a:extLst>
                <a:ext uri="{FF2B5EF4-FFF2-40B4-BE49-F238E27FC236}">
                  <a16:creationId xmlns:a16="http://schemas.microsoft.com/office/drawing/2014/main" id="{469037F9-E34F-34ED-FF82-EB3A038949FE}"/>
                </a:ext>
              </a:extLst>
            </p:cNvPr>
            <p:cNvSpPr/>
            <p:nvPr/>
          </p:nvSpPr>
          <p:spPr>
            <a:xfrm>
              <a:off x="776748" y="4041060"/>
              <a:ext cx="3736258" cy="511277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Pfeil: Fünfeck 7">
              <a:extLst>
                <a:ext uri="{FF2B5EF4-FFF2-40B4-BE49-F238E27FC236}">
                  <a16:creationId xmlns:a16="http://schemas.microsoft.com/office/drawing/2014/main" id="{2DC0E02D-8936-6B83-5AF7-2B0071B6D5E2}"/>
                </a:ext>
              </a:extLst>
            </p:cNvPr>
            <p:cNvSpPr/>
            <p:nvPr/>
          </p:nvSpPr>
          <p:spPr>
            <a:xfrm>
              <a:off x="776748" y="4709655"/>
              <a:ext cx="3736258" cy="511277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Pfeil: Fünfeck 8">
              <a:extLst>
                <a:ext uri="{FF2B5EF4-FFF2-40B4-BE49-F238E27FC236}">
                  <a16:creationId xmlns:a16="http://schemas.microsoft.com/office/drawing/2014/main" id="{6E9B1600-7EC6-11AC-BA43-C2F0C2974900}"/>
                </a:ext>
              </a:extLst>
            </p:cNvPr>
            <p:cNvSpPr/>
            <p:nvPr/>
          </p:nvSpPr>
          <p:spPr>
            <a:xfrm>
              <a:off x="776748" y="5378250"/>
              <a:ext cx="3736258" cy="511277"/>
            </a:xfrm>
            <a:prstGeom prst="homePlat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Pfeil: Fünfeck 9">
              <a:extLst>
                <a:ext uri="{FF2B5EF4-FFF2-40B4-BE49-F238E27FC236}">
                  <a16:creationId xmlns:a16="http://schemas.microsoft.com/office/drawing/2014/main" id="{E733CD4E-1241-DD63-014E-1AF99B9519E3}"/>
                </a:ext>
              </a:extLst>
            </p:cNvPr>
            <p:cNvSpPr/>
            <p:nvPr/>
          </p:nvSpPr>
          <p:spPr>
            <a:xfrm>
              <a:off x="8086466" y="2025447"/>
              <a:ext cx="3736258" cy="511277"/>
            </a:xfrm>
            <a:prstGeom prst="homePlate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de-DE" dirty="0"/>
            </a:p>
          </p:txBody>
        </p:sp>
        <p:sp>
          <p:nvSpPr>
            <p:cNvPr id="11" name="Pfeil: Fünfeck 10">
              <a:extLst>
                <a:ext uri="{FF2B5EF4-FFF2-40B4-BE49-F238E27FC236}">
                  <a16:creationId xmlns:a16="http://schemas.microsoft.com/office/drawing/2014/main" id="{35024AA3-BC99-976B-479D-D214978490D2}"/>
                </a:ext>
              </a:extLst>
            </p:cNvPr>
            <p:cNvSpPr/>
            <p:nvPr/>
          </p:nvSpPr>
          <p:spPr>
            <a:xfrm>
              <a:off x="8086466" y="1356852"/>
              <a:ext cx="3736258" cy="511277"/>
            </a:xfrm>
            <a:prstGeom prst="homePlate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dirty="0">
                  <a:solidFill>
                    <a:schemeClr val="tx1"/>
                  </a:solidFill>
                </a:rPr>
                <a:t>Hemmende Faktoren</a:t>
              </a:r>
            </a:p>
          </p:txBody>
        </p:sp>
        <p:sp>
          <p:nvSpPr>
            <p:cNvPr id="12" name="Pfeil: Fünfeck 11">
              <a:extLst>
                <a:ext uri="{FF2B5EF4-FFF2-40B4-BE49-F238E27FC236}">
                  <a16:creationId xmlns:a16="http://schemas.microsoft.com/office/drawing/2014/main" id="{747A38C3-5522-10F8-DCBD-AD97A158DAF7}"/>
                </a:ext>
              </a:extLst>
            </p:cNvPr>
            <p:cNvSpPr/>
            <p:nvPr/>
          </p:nvSpPr>
          <p:spPr>
            <a:xfrm>
              <a:off x="8086466" y="2694042"/>
              <a:ext cx="3736258" cy="511277"/>
            </a:xfrm>
            <a:prstGeom prst="homePlate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de-DE" dirty="0"/>
            </a:p>
          </p:txBody>
        </p:sp>
        <p:sp>
          <p:nvSpPr>
            <p:cNvPr id="13" name="Pfeil: Fünfeck 12">
              <a:extLst>
                <a:ext uri="{FF2B5EF4-FFF2-40B4-BE49-F238E27FC236}">
                  <a16:creationId xmlns:a16="http://schemas.microsoft.com/office/drawing/2014/main" id="{F839BD28-5854-D761-CA82-654B8C8E591F}"/>
                </a:ext>
              </a:extLst>
            </p:cNvPr>
            <p:cNvSpPr/>
            <p:nvPr/>
          </p:nvSpPr>
          <p:spPr>
            <a:xfrm>
              <a:off x="8086466" y="3372465"/>
              <a:ext cx="3736258" cy="511277"/>
            </a:xfrm>
            <a:prstGeom prst="homePlate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de-DE" dirty="0"/>
            </a:p>
          </p:txBody>
        </p:sp>
        <p:sp>
          <p:nvSpPr>
            <p:cNvPr id="14" name="Pfeil: Fünfeck 13">
              <a:extLst>
                <a:ext uri="{FF2B5EF4-FFF2-40B4-BE49-F238E27FC236}">
                  <a16:creationId xmlns:a16="http://schemas.microsoft.com/office/drawing/2014/main" id="{335AF6C2-CBBA-AD15-31E1-AF3DF0E52485}"/>
                </a:ext>
              </a:extLst>
            </p:cNvPr>
            <p:cNvSpPr/>
            <p:nvPr/>
          </p:nvSpPr>
          <p:spPr>
            <a:xfrm>
              <a:off x="8086466" y="4041060"/>
              <a:ext cx="3736258" cy="511277"/>
            </a:xfrm>
            <a:prstGeom prst="homePlate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de-DE" dirty="0"/>
            </a:p>
          </p:txBody>
        </p:sp>
        <p:sp>
          <p:nvSpPr>
            <p:cNvPr id="15" name="Pfeil: Fünfeck 14">
              <a:extLst>
                <a:ext uri="{FF2B5EF4-FFF2-40B4-BE49-F238E27FC236}">
                  <a16:creationId xmlns:a16="http://schemas.microsoft.com/office/drawing/2014/main" id="{839CA593-6F76-843E-6F37-C17581FF1F04}"/>
                </a:ext>
              </a:extLst>
            </p:cNvPr>
            <p:cNvSpPr/>
            <p:nvPr/>
          </p:nvSpPr>
          <p:spPr>
            <a:xfrm>
              <a:off x="8086466" y="4709655"/>
              <a:ext cx="3736258" cy="511277"/>
            </a:xfrm>
            <a:prstGeom prst="homePlate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de-DE" dirty="0"/>
            </a:p>
          </p:txBody>
        </p:sp>
        <p:sp>
          <p:nvSpPr>
            <p:cNvPr id="16" name="Pfeil: Fünfeck 15">
              <a:extLst>
                <a:ext uri="{FF2B5EF4-FFF2-40B4-BE49-F238E27FC236}">
                  <a16:creationId xmlns:a16="http://schemas.microsoft.com/office/drawing/2014/main" id="{88CD86B5-D81C-A7E1-25C5-99B88A7E77A2}"/>
                </a:ext>
              </a:extLst>
            </p:cNvPr>
            <p:cNvSpPr/>
            <p:nvPr/>
          </p:nvSpPr>
          <p:spPr>
            <a:xfrm>
              <a:off x="8086466" y="5378250"/>
              <a:ext cx="3736258" cy="511277"/>
            </a:xfrm>
            <a:prstGeom prst="homePlate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446410149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F699-5BEB-D04A-5E15-1263AC4B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5387E9C4-C442-212F-E34A-38DF32C556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556" r="5556"/>
          <a:stretch/>
        </p:blipFill>
        <p:spPr/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0FABD397-483F-63A8-575A-19D80B2BB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Green Teams sind eine gute Antwort.</a:t>
            </a:r>
          </a:p>
        </p:txBody>
      </p:sp>
    </p:spTree>
    <p:extLst>
      <p:ext uri="{BB962C8B-B14F-4D97-AF65-F5344CB8AC3E}">
        <p14:creationId xmlns:p14="http://schemas.microsoft.com/office/powerpoint/2010/main" val="58620772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">
  <a:themeElements>
    <a:clrScheme name="Green Teams Netzwerk">
      <a:dk1>
        <a:srgbClr val="303030"/>
      </a:dk1>
      <a:lt1>
        <a:srgbClr val="FFFEEB"/>
      </a:lt1>
      <a:dk2>
        <a:srgbClr val="303030"/>
      </a:dk2>
      <a:lt2>
        <a:srgbClr val="F6F3CA"/>
      </a:lt2>
      <a:accent1>
        <a:srgbClr val="FFDD47"/>
      </a:accent1>
      <a:accent2>
        <a:srgbClr val="FF904F"/>
      </a:accent2>
      <a:accent3>
        <a:srgbClr val="7BDB8F"/>
      </a:accent3>
      <a:accent4>
        <a:srgbClr val="6690FF"/>
      </a:accent4>
      <a:accent5>
        <a:srgbClr val="FFFEEB"/>
      </a:accent5>
      <a:accent6>
        <a:srgbClr val="FFFEEB"/>
      </a:accent6>
      <a:hlink>
        <a:srgbClr val="303030"/>
      </a:hlink>
      <a:folHlink>
        <a:srgbClr val="30303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27055F1926EA47A159F43A8BB0E61D" ma:contentTypeVersion="13" ma:contentTypeDescription="Ein neues Dokument erstellen." ma:contentTypeScope="" ma:versionID="de0bd4be1a211f051ba515be7a2f5201">
  <xsd:schema xmlns:xsd="http://www.w3.org/2001/XMLSchema" xmlns:xs="http://www.w3.org/2001/XMLSchema" xmlns:p="http://schemas.microsoft.com/office/2006/metadata/properties" xmlns:ns2="2cabbcaa-677e-459a-9090-48b3f6c53872" targetNamespace="http://schemas.microsoft.com/office/2006/metadata/properties" ma:root="true" ma:fieldsID="b8049e84afc71638ad549cd7fa0e7f4a" ns2:_="">
    <xsd:import namespace="2cabbcaa-677e-459a-9090-48b3f6c538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abbcaa-677e-459a-9090-48b3f6c538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81137b5-2b32-47e5-b3e3-5e64a9dc5b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abbcaa-677e-459a-9090-48b3f6c5387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0445FE-45E6-4090-8CC8-7720B5EC54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abbcaa-677e-459a-9090-48b3f6c538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7E6FA7-829A-4090-B6D4-512F42426AB4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2cabbcaa-677e-459a-9090-48b3f6c53872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D26ED69-A017-48E3-8613-E8890A67F4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Breitbild</PresentationFormat>
  <Paragraphs>21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Aptos</vt:lpstr>
      <vt:lpstr>Arial</vt:lpstr>
      <vt:lpstr>Faculty Glyphic</vt:lpstr>
      <vt:lpstr>Plus Jakarta Sans</vt:lpstr>
      <vt:lpstr>Plus Jakarta Sans Medium</vt:lpstr>
      <vt:lpstr>Office</vt:lpstr>
      <vt:lpstr>Macht verstehen </vt:lpstr>
      <vt:lpstr>Kraftfeldanalyse</vt:lpstr>
      <vt:lpstr>Kraftfeldanalyse</vt:lpstr>
      <vt:lpstr>Green Teams sind eine gute Antwort.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Maximilian Mauracher</dc:creator>
  <cp:lastModifiedBy>Blazejewski, Susanne</cp:lastModifiedBy>
  <cp:revision>40</cp:revision>
  <cp:lastPrinted>2026-01-14T07:43:33Z</cp:lastPrinted>
  <dcterms:created xsi:type="dcterms:W3CDTF">2025-05-27T08:37:09Z</dcterms:created>
  <dcterms:modified xsi:type="dcterms:W3CDTF">2026-08-20T13:06:59Z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0x0101007B27055F1926EA47A159F43A8BB0E61D</vt:lpwstr>
  </property>
  <property fmtid="{D5CDD505-2E9C-101B-9397-08002B2CF9AE}" pid="3" name="MediaServiceImageTags">
    <vt:lpwstr/>
  </property>
</Properties>
</file>