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944" r:id="rId5"/>
    <p:sldId id="938" r:id="rId6"/>
    <p:sldId id="947" r:id="rId7"/>
    <p:sldId id="948" r:id="rId8"/>
    <p:sldId id="909" r:id="rId9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48"/>
    <a:srgbClr val="FF904F"/>
    <a:srgbClr val="79DB8E"/>
    <a:srgbClr val="6590FF"/>
    <a:srgbClr val="F6FAF9"/>
    <a:srgbClr val="FF9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92A544-A675-4E8C-AC68-2BEABE4DB510}" v="3" dt="2026-08-19T09:14:50.7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/>
    <p:restoredTop sz="96247" autoAdjust="0"/>
  </p:normalViewPr>
  <p:slideViewPr>
    <p:cSldViewPr snapToGrid="0">
      <p:cViewPr varScale="1">
        <p:scale>
          <a:sx n="155" d="100"/>
          <a:sy n="155" d="100"/>
        </p:scale>
        <p:origin x="2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0" d="100"/>
          <a:sy n="110" d="100"/>
        </p:scale>
        <p:origin x="45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zejewski, Susanne" userId="ccc14728-d547-4348-be12-d1951f60b001" providerId="ADAL" clId="{DF920F4B-5E7E-456F-A3BA-A8835D0A4068}"/>
    <pc:docChg chg="undo custSel addSld delSld modSld">
      <pc:chgData name="Blazejewski, Susanne" userId="ccc14728-d547-4348-be12-d1951f60b001" providerId="ADAL" clId="{DF920F4B-5E7E-456F-A3BA-A8835D0A4068}" dt="2026-08-19T09:25:38.811" v="4337" actId="20577"/>
      <pc:docMkLst>
        <pc:docMk/>
      </pc:docMkLst>
      <pc:sldChg chg="addSp delSp modSp mod">
        <pc:chgData name="Blazejewski, Susanne" userId="ccc14728-d547-4348-be12-d1951f60b001" providerId="ADAL" clId="{DF920F4B-5E7E-456F-A3BA-A8835D0A4068}" dt="2026-08-19T09:25:38.811" v="4337" actId="20577"/>
        <pc:sldMkLst>
          <pc:docMk/>
          <pc:sldMk cId="1578669544" sldId="938"/>
        </pc:sldMkLst>
        <pc:spChg chg="add del mod">
          <ac:chgData name="Blazejewski, Susanne" userId="ccc14728-d547-4348-be12-d1951f60b001" providerId="ADAL" clId="{DF920F4B-5E7E-456F-A3BA-A8835D0A4068}" dt="2026-08-19T08:52:06.642" v="2887" actId="478"/>
          <ac:spMkLst>
            <pc:docMk/>
            <pc:sldMk cId="1578669544" sldId="938"/>
            <ac:spMk id="3" creationId="{A5F472C1-8168-FF7A-995D-E571F92C3272}"/>
          </ac:spMkLst>
        </pc:spChg>
        <pc:spChg chg="add mod">
          <ac:chgData name="Blazejewski, Susanne" userId="ccc14728-d547-4348-be12-d1951f60b001" providerId="ADAL" clId="{DF920F4B-5E7E-456F-A3BA-A8835D0A4068}" dt="2026-08-19T09:25:21.369" v="4329" actId="14100"/>
          <ac:spMkLst>
            <pc:docMk/>
            <pc:sldMk cId="1578669544" sldId="938"/>
            <ac:spMk id="5" creationId="{10A454F2-767B-88E3-1119-311596F7EA76}"/>
          </ac:spMkLst>
        </pc:spChg>
        <pc:spChg chg="del mod">
          <ac:chgData name="Blazejewski, Susanne" userId="ccc14728-d547-4348-be12-d1951f60b001" providerId="ADAL" clId="{DF920F4B-5E7E-456F-A3BA-A8835D0A4068}" dt="2026-08-19T08:52:42.741" v="2892" actId="478"/>
          <ac:spMkLst>
            <pc:docMk/>
            <pc:sldMk cId="1578669544" sldId="938"/>
            <ac:spMk id="17" creationId="{4E233012-F81F-1F06-9D59-39A069716642}"/>
          </ac:spMkLst>
        </pc:spChg>
        <pc:spChg chg="mod">
          <ac:chgData name="Blazejewski, Susanne" userId="ccc14728-d547-4348-be12-d1951f60b001" providerId="ADAL" clId="{DF920F4B-5E7E-456F-A3BA-A8835D0A4068}" dt="2026-08-19T08:52:04.679" v="2886" actId="20577"/>
          <ac:spMkLst>
            <pc:docMk/>
            <pc:sldMk cId="1578669544" sldId="938"/>
            <ac:spMk id="37" creationId="{3EADF28B-5015-21E6-E75F-EB19CA9B7546}"/>
          </ac:spMkLst>
        </pc:spChg>
        <pc:graphicFrameChg chg="add mod modGraphic">
          <ac:chgData name="Blazejewski, Susanne" userId="ccc14728-d547-4348-be12-d1951f60b001" providerId="ADAL" clId="{DF920F4B-5E7E-456F-A3BA-A8835D0A4068}" dt="2026-08-19T09:25:38.811" v="4337" actId="20577"/>
          <ac:graphicFrameMkLst>
            <pc:docMk/>
            <pc:sldMk cId="1578669544" sldId="938"/>
            <ac:graphicFrameMk id="2" creationId="{9B1BCD9B-5672-1C67-A8E2-D281D443A4F3}"/>
          </ac:graphicFrameMkLst>
        </pc:graphicFrameChg>
      </pc:sldChg>
      <pc:sldChg chg="modSp mod">
        <pc:chgData name="Blazejewski, Susanne" userId="ccc14728-d547-4348-be12-d1951f60b001" providerId="ADAL" clId="{DF920F4B-5E7E-456F-A3BA-A8835D0A4068}" dt="2026-08-17T10:08:16.227" v="16" actId="20577"/>
        <pc:sldMkLst>
          <pc:docMk/>
          <pc:sldMk cId="590541028" sldId="944"/>
        </pc:sldMkLst>
        <pc:spChg chg="mod">
          <ac:chgData name="Blazejewski, Susanne" userId="ccc14728-d547-4348-be12-d1951f60b001" providerId="ADAL" clId="{DF920F4B-5E7E-456F-A3BA-A8835D0A4068}" dt="2026-08-17T10:08:16.227" v="16" actId="20577"/>
          <ac:spMkLst>
            <pc:docMk/>
            <pc:sldMk cId="590541028" sldId="944"/>
            <ac:spMk id="5" creationId="{423D6DA2-5AC4-439E-D38C-617E5FB9F97D}"/>
          </ac:spMkLst>
        </pc:spChg>
      </pc:sldChg>
      <pc:sldChg chg="addSp delSp modSp del mod">
        <pc:chgData name="Blazejewski, Susanne" userId="ccc14728-d547-4348-be12-d1951f60b001" providerId="ADAL" clId="{DF920F4B-5E7E-456F-A3BA-A8835D0A4068}" dt="2026-08-19T09:25:01.387" v="4327" actId="47"/>
        <pc:sldMkLst>
          <pc:docMk/>
          <pc:sldMk cId="2018979235" sldId="946"/>
        </pc:sldMkLst>
        <pc:spChg chg="add mod">
          <ac:chgData name="Blazejewski, Susanne" userId="ccc14728-d547-4348-be12-d1951f60b001" providerId="ADAL" clId="{DF920F4B-5E7E-456F-A3BA-A8835D0A4068}" dt="2026-08-17T10:41:05.700" v="2806" actId="14100"/>
          <ac:spMkLst>
            <pc:docMk/>
            <pc:sldMk cId="2018979235" sldId="946"/>
            <ac:spMk id="4" creationId="{725150D1-A202-07BE-A75F-7E00EB8AC076}"/>
          </ac:spMkLst>
        </pc:spChg>
        <pc:spChg chg="add mod">
          <ac:chgData name="Blazejewski, Susanne" userId="ccc14728-d547-4348-be12-d1951f60b001" providerId="ADAL" clId="{DF920F4B-5E7E-456F-A3BA-A8835D0A4068}" dt="2026-08-17T10:41:40.031" v="2822" actId="1076"/>
          <ac:spMkLst>
            <pc:docMk/>
            <pc:sldMk cId="2018979235" sldId="946"/>
            <ac:spMk id="6" creationId="{934A3F33-7B01-76B9-A8FB-151FD00E13C1}"/>
          </ac:spMkLst>
        </pc:spChg>
        <pc:spChg chg="add mod">
          <ac:chgData name="Blazejewski, Susanne" userId="ccc14728-d547-4348-be12-d1951f60b001" providerId="ADAL" clId="{DF920F4B-5E7E-456F-A3BA-A8835D0A4068}" dt="2026-08-17T10:41:34.518" v="2821" actId="1076"/>
          <ac:spMkLst>
            <pc:docMk/>
            <pc:sldMk cId="2018979235" sldId="946"/>
            <ac:spMk id="8" creationId="{6B09457B-70C2-22DA-543C-621D4FABBEB5}"/>
          </ac:spMkLst>
        </pc:spChg>
        <pc:spChg chg="mod">
          <ac:chgData name="Blazejewski, Susanne" userId="ccc14728-d547-4348-be12-d1951f60b001" providerId="ADAL" clId="{DF920F4B-5E7E-456F-A3BA-A8835D0A4068}" dt="2026-08-17T10:36:04.570" v="2619" actId="20577"/>
          <ac:spMkLst>
            <pc:docMk/>
            <pc:sldMk cId="2018979235" sldId="946"/>
            <ac:spMk id="37" creationId="{3ED57661-82A0-C748-55B0-17018398365B}"/>
          </ac:spMkLst>
        </pc:spChg>
        <pc:graphicFrameChg chg="add mod modGraphic">
          <ac:chgData name="Blazejewski, Susanne" userId="ccc14728-d547-4348-be12-d1951f60b001" providerId="ADAL" clId="{DF920F4B-5E7E-456F-A3BA-A8835D0A4068}" dt="2026-08-17T10:41:28.592" v="2820" actId="20577"/>
          <ac:graphicFrameMkLst>
            <pc:docMk/>
            <pc:sldMk cId="2018979235" sldId="946"/>
            <ac:graphicFrameMk id="2" creationId="{C5F76280-EBC5-E8CF-4F9A-F87A2639B536}"/>
          </ac:graphicFrameMkLst>
        </pc:graphicFrameChg>
      </pc:sldChg>
      <pc:sldChg chg="delSp modSp add mod">
        <pc:chgData name="Blazejewski, Susanne" userId="ccc14728-d547-4348-be12-d1951f60b001" providerId="ADAL" clId="{DF920F4B-5E7E-456F-A3BA-A8835D0A4068}" dt="2026-08-19T09:24:55.672" v="4326" actId="1076"/>
        <pc:sldMkLst>
          <pc:docMk/>
          <pc:sldMk cId="342790203" sldId="947"/>
        </pc:sldMkLst>
        <pc:spChg chg="mod">
          <ac:chgData name="Blazejewski, Susanne" userId="ccc14728-d547-4348-be12-d1951f60b001" providerId="ADAL" clId="{DF920F4B-5E7E-456F-A3BA-A8835D0A4068}" dt="2026-08-19T09:24:55.672" v="4326" actId="1076"/>
          <ac:spMkLst>
            <pc:docMk/>
            <pc:sldMk cId="342790203" sldId="947"/>
            <ac:spMk id="5" creationId="{F4E8AE79-1FAC-628A-A9F6-282803C22CA5}"/>
          </ac:spMkLst>
        </pc:spChg>
        <pc:spChg chg="mod">
          <ac:chgData name="Blazejewski, Susanne" userId="ccc14728-d547-4348-be12-d1951f60b001" providerId="ADAL" clId="{DF920F4B-5E7E-456F-A3BA-A8835D0A4068}" dt="2026-08-19T09:13:05.821" v="3691" actId="20577"/>
          <ac:spMkLst>
            <pc:docMk/>
            <pc:sldMk cId="342790203" sldId="947"/>
            <ac:spMk id="37" creationId="{A173CAD3-A347-9745-6FDE-622277B34B08}"/>
          </ac:spMkLst>
        </pc:spChg>
        <pc:graphicFrameChg chg="del">
          <ac:chgData name="Blazejewski, Susanne" userId="ccc14728-d547-4348-be12-d1951f60b001" providerId="ADAL" clId="{DF920F4B-5E7E-456F-A3BA-A8835D0A4068}" dt="2026-08-19T09:02:00.144" v="3142" actId="478"/>
          <ac:graphicFrameMkLst>
            <pc:docMk/>
            <pc:sldMk cId="342790203" sldId="947"/>
            <ac:graphicFrameMk id="2" creationId="{3ACCE6DE-153E-FB38-5D2E-08B88AD24221}"/>
          </ac:graphicFrameMkLst>
        </pc:graphicFrameChg>
      </pc:sldChg>
      <pc:sldChg chg="addSp delSp modSp add mod">
        <pc:chgData name="Blazejewski, Susanne" userId="ccc14728-d547-4348-be12-d1951f60b001" providerId="ADAL" clId="{DF920F4B-5E7E-456F-A3BA-A8835D0A4068}" dt="2026-08-19T09:22:23.251" v="4112" actId="20577"/>
        <pc:sldMkLst>
          <pc:docMk/>
          <pc:sldMk cId="3278998358" sldId="948"/>
        </pc:sldMkLst>
        <pc:spChg chg="add mod ord">
          <ac:chgData name="Blazejewski, Susanne" userId="ccc14728-d547-4348-be12-d1951f60b001" providerId="ADAL" clId="{DF920F4B-5E7E-456F-A3BA-A8835D0A4068}" dt="2026-08-19T09:21:46" v="4103" actId="113"/>
          <ac:spMkLst>
            <pc:docMk/>
            <pc:sldMk cId="3278998358" sldId="948"/>
            <ac:spMk id="4" creationId="{AF1B4FBD-73D2-DD74-A13D-A9108A0A699B}"/>
          </ac:spMkLst>
        </pc:spChg>
        <pc:spChg chg="del">
          <ac:chgData name="Blazejewski, Susanne" userId="ccc14728-d547-4348-be12-d1951f60b001" providerId="ADAL" clId="{DF920F4B-5E7E-456F-A3BA-A8835D0A4068}" dt="2026-08-19T09:13:36.405" v="3702" actId="478"/>
          <ac:spMkLst>
            <pc:docMk/>
            <pc:sldMk cId="3278998358" sldId="948"/>
            <ac:spMk id="5" creationId="{0F163A03-F7F2-818E-991E-CB0C5ECA78FB}"/>
          </ac:spMkLst>
        </pc:spChg>
        <pc:spChg chg="mod">
          <ac:chgData name="Blazejewski, Susanne" userId="ccc14728-d547-4348-be12-d1951f60b001" providerId="ADAL" clId="{DF920F4B-5E7E-456F-A3BA-A8835D0A4068}" dt="2026-08-19T09:13:32.333" v="3701" actId="20577"/>
          <ac:spMkLst>
            <pc:docMk/>
            <pc:sldMk cId="3278998358" sldId="948"/>
            <ac:spMk id="37" creationId="{7ABC0D9A-8557-D9D4-838F-0E100CA24D7B}"/>
          </ac:spMkLst>
        </pc:spChg>
        <pc:graphicFrameChg chg="add mod modGraphic">
          <ac:chgData name="Blazejewski, Susanne" userId="ccc14728-d547-4348-be12-d1951f60b001" providerId="ADAL" clId="{DF920F4B-5E7E-456F-A3BA-A8835D0A4068}" dt="2026-08-19T09:22:23.251" v="4112" actId="20577"/>
          <ac:graphicFrameMkLst>
            <pc:docMk/>
            <pc:sldMk cId="3278998358" sldId="948"/>
            <ac:graphicFrameMk id="2" creationId="{128C0AAF-9DB9-66EB-EA9B-43A6548F6532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950AB06-9FE3-DF03-8E1C-B5680C3B28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DBFFDF-E8C3-624F-6256-B4A9DDFFF2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6CFF8-9631-F045-BA3A-58BA5806A671}" type="datetimeFigureOut">
              <a:rPr lang="de-DE" smtClean="0"/>
              <a:t>19.08.2026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335B49-2DBD-E6FC-8A8D-C93123D5B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29A3A4-ABBD-940A-82CE-1B24DDD40E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F725-15ED-A74D-95D2-C7261018A1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726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AD94-8F4E-4B4C-B495-5A4B9D407A87}" type="datetimeFigureOut">
              <a:rPr lang="de-DE" smtClean="0"/>
              <a:t>19.08.2026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6F46-D552-494C-A610-1BCF2B72C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4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38490-0928-7AF6-E2DD-D7A9B78F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E9F7CB-166E-B4CE-19F1-C38B79634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970B82-4004-A105-507F-9000F828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2025 wurden 7 von 9 planetaren Grenzen überschritten.</a:t>
            </a:r>
          </a:p>
          <a:p>
            <a:endParaRPr lang="de-DE" sz="1200" dirty="0">
              <a:latin typeface="Plus Jakarta Sans" pitchFamily="2" charset="77"/>
              <a:cs typeface="Plus Jakarta Sans" pitchFamily="2" charset="77"/>
            </a:endParaRPr>
          </a:p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World </a:t>
            </a:r>
            <a:r>
              <a:rPr lang="de-DE" sz="1200" dirty="0" err="1">
                <a:latin typeface="Plus Jakarta Sans" pitchFamily="2" charset="77"/>
                <a:cs typeface="Plus Jakarta Sans" pitchFamily="2" charset="77"/>
              </a:rPr>
              <a:t>Economic</a:t>
            </a:r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 Forum Global Risk Report  #2: Extremwetter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13215D-C550-99F2-9361-5C756BA15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21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EF8D6-02B7-71D0-CDE7-F65479066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3C88AE5-CB94-8BDD-4DEC-5F8795FB7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13F7025-0333-EC7E-A0CB-4BE2A3D6D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273E0F-5B36-F54D-034A-829D081A3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57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9784-8122-002E-EBCE-176BFB672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162E4C6-FE7C-DCB9-9773-6C2F1D7A7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6A4721-CF12-AB80-6A91-1F13AD726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7CE057-7D04-E57B-EB3F-742CAC53B9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979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BAB81-05FD-EF91-1815-7A7CAF562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28A6891-45D6-62C8-3DCB-FE805B895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B47266C-6F33-E294-6B8C-43B595ADE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1AC101-79B2-DB9D-E726-6B4258A1E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125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15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50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58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8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foli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07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foli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6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folie">
    <p:bg>
      <p:bgPr>
        <a:solidFill>
          <a:srgbClr val="79D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353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B7BE13B-8937-8CAE-52FF-B5D5F74E37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6858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92CB97-F5A1-1C56-F186-A7E29563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400"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C72059C-4EFC-60B5-DEC4-74E792FFB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6255995" cy="4121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1F340453-C109-9C56-332F-ADDE1ED96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99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C10-6F63-A683-501F-9347FC0003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E486DE5-8B88-15F8-4AE3-88478B6BC1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10515600" cy="41211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A750C160-79A0-896B-517B-D7B06037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0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Mes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87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ey Messag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725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ey Messag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28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832981-F781-572F-31CB-1F8DE00DFB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4758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64A5BDD4-2C2E-0617-E376-A0C7D6E52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232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FFD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133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1F2F285-0077-5588-B2C6-8E61E0024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9276" y="6446170"/>
            <a:ext cx="1701863" cy="19449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16F566-DB37-9F93-958A-C85E6DAE1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80684" y="6455895"/>
            <a:ext cx="1342040" cy="184774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144156A-5B76-0659-5E56-8F45BC67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443705-8D9F-6188-0F1D-2CD12BA4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276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Fließtext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196047A-78F8-FD25-0475-26E9A402A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297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3" r:id="rId2"/>
    <p:sldLayoutId id="2147483662" r:id="rId3"/>
    <p:sldLayoutId id="2147483671" r:id="rId4"/>
    <p:sldLayoutId id="2147483668" r:id="rId5"/>
    <p:sldLayoutId id="2147483669" r:id="rId6"/>
    <p:sldLayoutId id="2147483652" r:id="rId7"/>
    <p:sldLayoutId id="2147483650" r:id="rId8"/>
    <p:sldLayoutId id="2147483649" r:id="rId9"/>
    <p:sldLayoutId id="2147483675" r:id="rId10"/>
    <p:sldLayoutId id="2147483672" r:id="rId11"/>
    <p:sldLayoutId id="2147483655" r:id="rId12"/>
    <p:sldLayoutId id="2147483665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aculty Glyphic" pitchFamily="2" charset="0"/>
          <a:ea typeface="+mj-ea"/>
          <a:cs typeface="Plus Jakarta Sa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76DB-7828-32CC-C5AA-8FD22590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reis, Dunkelheit, Licht, Schwarzweiß enthält.&#10;&#10;KI-generierte Inhalte können fehlerhaft sein.">
            <a:extLst>
              <a:ext uri="{FF2B5EF4-FFF2-40B4-BE49-F238E27FC236}">
                <a16:creationId xmlns:a16="http://schemas.microsoft.com/office/drawing/2014/main" id="{EEA62948-D03A-9221-9A1A-8DE93DA81D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571" r="5571"/>
          <a:stretch>
            <a:fillRect/>
          </a:stretch>
        </p:blipFill>
        <p:spPr>
          <a:xfrm>
            <a:off x="6272382" y="380613"/>
            <a:ext cx="6096000" cy="6858000"/>
          </a:xfr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D6DA2-5AC4-439E-D38C-617E5FB9F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Motivation Teil I</a:t>
            </a:r>
          </a:p>
        </p:txBody>
      </p:sp>
    </p:spTree>
    <p:extLst>
      <p:ext uri="{BB962C8B-B14F-4D97-AF65-F5344CB8AC3E}">
        <p14:creationId xmlns:p14="http://schemas.microsoft.com/office/powerpoint/2010/main" val="59054102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0C8A-1273-4A3B-7AB6-EC420FE05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3EADF28B-5015-21E6-E75F-EB19CA9B7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844507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Faculty Glyphic"/>
              </a:rPr>
              <a:t>Goal Framing: </a:t>
            </a:r>
            <a:r>
              <a:rPr lang="en-US" sz="4400" b="0" dirty="0" err="1">
                <a:latin typeface="Faculty Glyphic"/>
              </a:rPr>
              <a:t>Reflexionsübung</a:t>
            </a:r>
            <a:endParaRPr lang="en-US" sz="4400" b="0" dirty="0">
              <a:latin typeface="Faculty Glyphic"/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9B1BCD9B-5672-1C67-A8E2-D281D443A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550676"/>
              </p:ext>
            </p:extLst>
          </p:nvPr>
        </p:nvGraphicFramePr>
        <p:xfrm>
          <a:off x="406967" y="1733292"/>
          <a:ext cx="11185791" cy="4351337"/>
        </p:xfrm>
        <a:graphic>
          <a:graphicData uri="http://schemas.openxmlformats.org/drawingml/2006/table">
            <a:tbl>
              <a:tblPr/>
              <a:tblGrid>
                <a:gridCol w="3728597">
                  <a:extLst>
                    <a:ext uri="{9D8B030D-6E8A-4147-A177-3AD203B41FA5}">
                      <a16:colId xmlns:a16="http://schemas.microsoft.com/office/drawing/2014/main" val="1802221052"/>
                    </a:ext>
                  </a:extLst>
                </a:gridCol>
                <a:gridCol w="3495366">
                  <a:extLst>
                    <a:ext uri="{9D8B030D-6E8A-4147-A177-3AD203B41FA5}">
                      <a16:colId xmlns:a16="http://schemas.microsoft.com/office/drawing/2014/main" val="1676735592"/>
                    </a:ext>
                  </a:extLst>
                </a:gridCol>
                <a:gridCol w="3961828">
                  <a:extLst>
                    <a:ext uri="{9D8B030D-6E8A-4147-A177-3AD203B41FA5}">
                      <a16:colId xmlns:a16="http://schemas.microsoft.com/office/drawing/2014/main" val="3508356176"/>
                    </a:ext>
                  </a:extLst>
                </a:gridCol>
              </a:tblGrid>
              <a:tr h="821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 dirty="0">
                          <a:latin typeface="Plus Jakarta Sans" pitchFamily="2" charset="0"/>
                          <a:cs typeface="Plus Jakarta Sans" pitchFamily="2" charset="0"/>
                        </a:rPr>
                        <a:t>Situation</a:t>
                      </a:r>
                      <a:endParaRPr lang="de-DE" sz="1600" dirty="0">
                        <a:latin typeface="Plus Jakarta Sans" pitchFamily="2" charset="0"/>
                        <a:cs typeface="Plus Jakarta Sans" pitchFamily="2" charset="0"/>
                      </a:endParaRP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 dirty="0">
                          <a:latin typeface="Plus Jakarta Sans" pitchFamily="2" charset="0"/>
                          <a:cs typeface="Plus Jakarta Sans" pitchFamily="2" charset="0"/>
                        </a:rPr>
                        <a:t>Dominanter Goal Frame</a:t>
                      </a: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 </a:t>
                      </a:r>
                      <a:b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</a:b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(Hedonisch / Gain / Normativ)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>
                          <a:latin typeface="Plus Jakarta Sans" pitchFamily="2" charset="0"/>
                          <a:cs typeface="Plus Jakarta Sans" pitchFamily="2" charset="0"/>
                        </a:rPr>
                        <a:t>Begründung</a:t>
                      </a:r>
                      <a:endParaRPr lang="de-DE" sz="1600">
                        <a:latin typeface="Plus Jakarta Sans" pitchFamily="2" charset="0"/>
                        <a:cs typeface="Plus Jakarta Sans" pitchFamily="2" charset="0"/>
                      </a:endParaRP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418069"/>
                  </a:ext>
                </a:extLst>
              </a:tr>
              <a:tr h="10673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Beispiel: </a:t>
                      </a:r>
                      <a:r>
                        <a:rPr lang="de-DE" sz="1600" i="1" dirty="0">
                          <a:latin typeface="Plus Jakarta Sans" pitchFamily="2" charset="0"/>
                          <a:cs typeface="Plus Jakarta Sans" pitchFamily="2" charset="0"/>
                        </a:rPr>
                        <a:t>Ich bin trotz </a:t>
                      </a:r>
                      <a:r>
                        <a:rPr lang="de-DE" sz="1600" i="1">
                          <a:latin typeface="Plus Jakarta Sans" pitchFamily="2" charset="0"/>
                          <a:cs typeface="Plus Jakarta Sans" pitchFamily="2" charset="0"/>
                        </a:rPr>
                        <a:t>engen Termin-plans </a:t>
                      </a:r>
                      <a:r>
                        <a:rPr lang="de-DE" sz="1600" i="1" dirty="0">
                          <a:latin typeface="Plus Jakarta Sans" pitchFamily="2" charset="0"/>
                          <a:cs typeface="Plus Jakarta Sans" pitchFamily="2" charset="0"/>
                        </a:rPr>
                        <a:t>bei dem schönen Wetter in Ruhe mit dem Fahrrad zur Arbeit gefahren.</a:t>
                      </a:r>
                      <a:endParaRPr lang="de-DE" sz="1600" dirty="0">
                        <a:latin typeface="Plus Jakarta Sans" pitchFamily="2" charset="0"/>
                        <a:cs typeface="Plus Jakarta Sans" pitchFamily="2" charset="0"/>
                      </a:endParaRP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 dirty="0">
                          <a:latin typeface="Plus Jakarta Sans" pitchFamily="2" charset="0"/>
                          <a:cs typeface="Plus Jakarta Sans" pitchFamily="2" charset="0"/>
                        </a:rPr>
                        <a:t>Hedonisch</a:t>
                      </a:r>
                      <a:endParaRPr lang="de-DE" sz="1600" dirty="0">
                        <a:latin typeface="Plus Jakarta Sans" pitchFamily="2" charset="0"/>
                        <a:cs typeface="Plus Jakarta Sans" pitchFamily="2" charset="0"/>
                      </a:endParaRP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Ich wollte mich belohnen und kurzfristige Freude erleben.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414370"/>
                  </a:ext>
                </a:extLst>
              </a:tr>
              <a:tr h="821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Situation 1: 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______________________________________________________________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260073"/>
                  </a:ext>
                </a:extLst>
              </a:tr>
              <a:tr h="821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Situation 2: 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______________________________________________________________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927746"/>
                  </a:ext>
                </a:extLst>
              </a:tr>
              <a:tr h="821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Situation 3: 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>
                          <a:latin typeface="Plus Jakarta Sans" pitchFamily="2" charset="0"/>
                          <a:cs typeface="Plus Jakarta Sans" pitchFamily="2" charset="0"/>
                        </a:rPr>
                        <a:t>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>
                          <a:latin typeface="Plus Jakarta Sans" pitchFamily="2" charset="0"/>
                          <a:cs typeface="Plus Jakarta Sans" pitchFamily="2" charset="0"/>
                        </a:rPr>
                        <a:t>______________________________________________________________</a:t>
                      </a:r>
                    </a:p>
                  </a:txBody>
                  <a:tcPr marL="82101" marR="82101" marT="41050" marB="41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993426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10A454F2-767B-88E3-1119-311596F7EA76}"/>
              </a:ext>
            </a:extLst>
          </p:cNvPr>
          <p:cNvSpPr txBox="1"/>
          <p:nvPr/>
        </p:nvSpPr>
        <p:spPr>
          <a:xfrm>
            <a:off x="406969" y="1086961"/>
            <a:ext cx="11148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dirty="0">
                <a:latin typeface="Plus Jakarta Sans" pitchFamily="2" charset="0"/>
                <a:cs typeface="Plus Jakarta Sans" pitchFamily="2" charset="0"/>
              </a:rPr>
              <a:t>Beschreibe </a:t>
            </a:r>
            <a:r>
              <a:rPr lang="de-DE" b="1" dirty="0">
                <a:latin typeface="Plus Jakarta Sans" pitchFamily="2" charset="0"/>
                <a:cs typeface="Plus Jakarta Sans" pitchFamily="2" charset="0"/>
              </a:rPr>
              <a:t>drei konkrete Situationen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 aus deinem Alltag oder Beruf, in denen du Entscheidungen treffen musstest. Analysiere anschließend, welcher Goal Frame in jeder Situation dominiert hat:</a:t>
            </a:r>
          </a:p>
        </p:txBody>
      </p:sp>
    </p:spTree>
    <p:extLst>
      <p:ext uri="{BB962C8B-B14F-4D97-AF65-F5344CB8AC3E}">
        <p14:creationId xmlns:p14="http://schemas.microsoft.com/office/powerpoint/2010/main" val="1578669544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73865-D34A-C2FD-79D1-FC1BBA38F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A173CAD3-A347-9745-6FDE-622277B3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844507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Faculty Glyphic"/>
              </a:rPr>
              <a:t>Goal Framing: </a:t>
            </a:r>
            <a:r>
              <a:rPr lang="en-US" sz="4400" b="0" dirty="0" err="1">
                <a:latin typeface="Faculty Glyphic"/>
              </a:rPr>
              <a:t>Reflexionsübung</a:t>
            </a:r>
            <a:endParaRPr lang="en-US" sz="4400" b="0" dirty="0">
              <a:latin typeface="Faculty Glyphic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4E8AE79-1FAC-628A-A9F6-282803C22CA5}"/>
              </a:ext>
            </a:extLst>
          </p:cNvPr>
          <p:cNvSpPr txBox="1"/>
          <p:nvPr/>
        </p:nvSpPr>
        <p:spPr>
          <a:xfrm>
            <a:off x="406969" y="1013152"/>
            <a:ext cx="1114399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Fragen zur Vertiefung:</a:t>
            </a:r>
            <a:endParaRPr lang="de-DE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Welcher Goal Frame dominiert bei dir am häufigsten? Warum?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Gibt es Situationen, in denen du zwischen zwei Goal Frames hin- und hergerissen warst? Wie hast du dich entschieden?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Wie fühlst du dich, wenn du gegen deinen dominanten Goal Frame?</a:t>
            </a:r>
          </a:p>
          <a:p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Zusatzaufgabe: Goal-Frame-Konflikte erkennen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Überlege dir eine konkrete Entscheidung, bei der du aktuell unsicher bist (z. B. berufliche Priorisierung, Konsumverhalten, Zeitmanagement). Analysiere: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Welche Goal Frames stehen hier im Konflikt?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Welcher Goal Frame würde zu welcher Entscheidung führen?</a:t>
            </a:r>
          </a:p>
          <a:p>
            <a:r>
              <a:rPr lang="de-DE" dirty="0">
                <a:latin typeface="Plus Jakarta Sans" pitchFamily="2" charset="0"/>
                <a:cs typeface="Plus Jakarta Sans" pitchFamily="2" charset="0"/>
              </a:rPr>
              <a:t>Wie müsste die Situation umgestaltet werden, um den Goal Frame Konflikt zu reduzieren?</a:t>
            </a:r>
          </a:p>
          <a:p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Beispiel: </a:t>
            </a:r>
            <a:r>
              <a:rPr lang="de-DE" i="1" dirty="0">
                <a:latin typeface="Plus Jakarta Sans" pitchFamily="2" charset="0"/>
                <a:cs typeface="Plus Jakarta Sans" pitchFamily="2" charset="0"/>
              </a:rPr>
              <a:t>Entscheidung: Nehme ich mir in den nächsten Wochen Zeit für die Arbeit im Green Team?</a:t>
            </a:r>
            <a:endParaRPr lang="de-DE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Gain Frame: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 Zeitaufwand zu hoch → kein direkter Nutzen für die eigene Karriere / KPIs</a:t>
            </a:r>
          </a:p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Normativer Frame: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 aktives Engagement im Green Team → ökologische Verantwortung, Befriedigung der eigenen Normen</a:t>
            </a:r>
          </a:p>
          <a:p>
            <a:r>
              <a:rPr lang="de-DE" b="1" dirty="0">
                <a:latin typeface="Plus Jakarta Sans" pitchFamily="2" charset="0"/>
                <a:cs typeface="Plus Jakarta Sans" pitchFamily="2" charset="0"/>
              </a:rPr>
              <a:t>Konflikt: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 Kurzfristiger Nutzen vs. Konsistenz mit den eigenen Werten und Normen </a:t>
            </a:r>
            <a:r>
              <a:rPr lang="de-DE" dirty="0">
                <a:latin typeface="Plus Jakarta Sans" pitchFamily="2" charset="0"/>
                <a:cs typeface="Plus Jakarta Sans" pitchFamily="2" charset="0"/>
                <a:sym typeface="Wingdings" panose="05000000000000000000" pitchFamily="2" charset="2"/>
              </a:rPr>
              <a:t> Wenn Green Teams Arbeit in die eigenen Ziele aufgenommen werden könnte, würde das den Konflikt reduzieren.</a:t>
            </a:r>
            <a:endParaRPr lang="de-DE" dirty="0">
              <a:latin typeface="Plus Jakarta Sans" pitchFamily="2" charset="0"/>
              <a:cs typeface="Plus Jakarta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9020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87A15-0899-5BCD-A448-C617BE78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F1B4FBD-73D2-DD74-A13D-A9108A0A699B}"/>
              </a:ext>
            </a:extLst>
          </p:cNvPr>
          <p:cNvSpPr txBox="1"/>
          <p:nvPr/>
        </p:nvSpPr>
        <p:spPr>
          <a:xfrm>
            <a:off x="427030" y="1171010"/>
            <a:ext cx="1121416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b="1" dirty="0">
                <a:latin typeface="Plus Jakarta Sans" pitchFamily="2" charset="0"/>
                <a:cs typeface="Plus Jakarta Sans" pitchFamily="2" charset="0"/>
              </a:rPr>
              <a:t>Aufgabe: Goal Frames für andere gestalten</a:t>
            </a:r>
          </a:p>
          <a:p>
            <a:pPr>
              <a:buNone/>
            </a:pPr>
            <a:r>
              <a:rPr lang="de-DE" dirty="0">
                <a:latin typeface="Plus Jakarta Sans" pitchFamily="2" charset="0"/>
                <a:cs typeface="Plus Jakarta Sans" pitchFamily="2" charset="0"/>
              </a:rPr>
              <a:t>Überlege dir eine </a:t>
            </a:r>
            <a:r>
              <a:rPr lang="de-DE" b="1" dirty="0">
                <a:latin typeface="Plus Jakarta Sans" pitchFamily="2" charset="0"/>
                <a:cs typeface="Plus Jakarta Sans" pitchFamily="2" charset="0"/>
              </a:rPr>
              <a:t>Situation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, in der du andere Menschen beeinflussen möchtest (z. B. Green Team Mitglieder oder </a:t>
            </a:r>
            <a:r>
              <a:rPr lang="de-DE" dirty="0" err="1">
                <a:latin typeface="Plus Jakarta Sans" pitchFamily="2" charset="0"/>
                <a:cs typeface="Plus Jakarta Sans" pitchFamily="2" charset="0"/>
              </a:rPr>
              <a:t>Kolleg:innen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). Entwirf </a:t>
            </a:r>
            <a:r>
              <a:rPr lang="de-DE" b="1" dirty="0">
                <a:latin typeface="Plus Jakarta Sans" pitchFamily="2" charset="0"/>
                <a:cs typeface="Plus Jakarta Sans" pitchFamily="2" charset="0"/>
              </a:rPr>
              <a:t>drei Kommunikationsstrategien</a:t>
            </a:r>
            <a:r>
              <a:rPr lang="de-DE" dirty="0">
                <a:latin typeface="Plus Jakarta Sans" pitchFamily="2" charset="0"/>
                <a:cs typeface="Plus Jakarta Sans" pitchFamily="2" charset="0"/>
              </a:rPr>
              <a:t>, die jeweils einen anderen Goal Frame ansprechen:</a:t>
            </a: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endParaRPr lang="de-DE" b="1" dirty="0">
              <a:latin typeface="Plus Jakarta Sans" pitchFamily="2" charset="0"/>
              <a:cs typeface="Plus Jakarta Sans" pitchFamily="2" charset="0"/>
            </a:endParaRPr>
          </a:p>
          <a:p>
            <a:pPr>
              <a:buNone/>
            </a:pPr>
            <a:r>
              <a:rPr lang="de-DE" b="1" dirty="0">
                <a:latin typeface="Plus Jakarta Sans" pitchFamily="2" charset="0"/>
                <a:cs typeface="Plus Jakarta Sans" pitchFamily="2" charset="0"/>
              </a:rPr>
              <a:t>Reflexionsfragen:</a:t>
            </a:r>
            <a:endParaRPr lang="de-DE" dirty="0">
              <a:latin typeface="Plus Jakarta Sans" pitchFamily="2" charset="0"/>
              <a:cs typeface="Plus Jakarta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dirty="0">
                <a:latin typeface="Plus Jakarta Sans" pitchFamily="2" charset="0"/>
                <a:cs typeface="Plus Jakarta Sans" pitchFamily="2" charset="0"/>
              </a:rPr>
              <a:t>Welche Strategie könnte in deiner Situation am effektivsten sein? Warum?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>
                <a:latin typeface="Plus Jakarta Sans" pitchFamily="2" charset="0"/>
                <a:cs typeface="Plus Jakarta Sans" pitchFamily="2" charset="0"/>
              </a:rPr>
              <a:t>Wie könntest du die Strategien kombinieren, um eine nachhaltige Verhaltensänderung anzusteuern?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>
                <a:latin typeface="Plus Jakarta Sans" pitchFamily="2" charset="0"/>
                <a:cs typeface="Plus Jakarta Sans" pitchFamily="2" charset="0"/>
              </a:rPr>
              <a:t>Welche ethischen Grenzen siehst du beim gezielten Einsatz von Goal Frames?</a:t>
            </a:r>
          </a:p>
        </p:txBody>
      </p:sp>
      <p:sp>
        <p:nvSpPr>
          <p:cNvPr id="37" name="Titel 36">
            <a:extLst>
              <a:ext uri="{FF2B5EF4-FFF2-40B4-BE49-F238E27FC236}">
                <a16:creationId xmlns:a16="http://schemas.microsoft.com/office/drawing/2014/main" id="{7ABC0D9A-8557-D9D4-838F-0E100CA2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844507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Faculty Glyphic"/>
              </a:rPr>
              <a:t>Goal Framing: </a:t>
            </a:r>
            <a:r>
              <a:rPr lang="en-US" sz="4400" b="0" dirty="0" err="1">
                <a:latin typeface="Faculty Glyphic"/>
              </a:rPr>
              <a:t>Anwendung</a:t>
            </a:r>
            <a:endParaRPr lang="en-US" sz="4400" b="0" dirty="0">
              <a:latin typeface="Faculty Glyphic"/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128C0AAF-9DB9-66EB-EA9B-43A6548F6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604109"/>
              </p:ext>
            </p:extLst>
          </p:nvPr>
        </p:nvGraphicFramePr>
        <p:xfrm>
          <a:off x="427030" y="2428247"/>
          <a:ext cx="10927113" cy="2560320"/>
        </p:xfrm>
        <a:graphic>
          <a:graphicData uri="http://schemas.openxmlformats.org/drawingml/2006/table">
            <a:tbl>
              <a:tblPr/>
              <a:tblGrid>
                <a:gridCol w="2744439">
                  <a:extLst>
                    <a:ext uri="{9D8B030D-6E8A-4147-A177-3AD203B41FA5}">
                      <a16:colId xmlns:a16="http://schemas.microsoft.com/office/drawing/2014/main" val="71961478"/>
                    </a:ext>
                  </a:extLst>
                </a:gridCol>
                <a:gridCol w="3233017">
                  <a:extLst>
                    <a:ext uri="{9D8B030D-6E8A-4147-A177-3AD203B41FA5}">
                      <a16:colId xmlns:a16="http://schemas.microsoft.com/office/drawing/2014/main" val="708176869"/>
                    </a:ext>
                  </a:extLst>
                </a:gridCol>
                <a:gridCol w="4949657">
                  <a:extLst>
                    <a:ext uri="{9D8B030D-6E8A-4147-A177-3AD203B41FA5}">
                      <a16:colId xmlns:a16="http://schemas.microsoft.com/office/drawing/2014/main" val="2528349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Goal Frame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Kommunikationsstrategie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 dirty="0"/>
                        <a:t>Beispielgestaltung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1934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Hedonistisch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Betone den Spaß oder andere (positive) Emotionen!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>
                          <a:solidFill>
                            <a:schemeClr val="tx1">
                              <a:lumMod val="25000"/>
                              <a:lumOff val="75000"/>
                            </a:schemeClr>
                          </a:solidFill>
                        </a:rPr>
                        <a:t>„Müllsammeln ist ein tolles Gemeinschafts-erlebnis – vor allem, wenn wir hinterher alle zusammen grillen!“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913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Gain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Betone den Nutzen oder die Effizienz!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i="1" dirty="0">
                          <a:solidFill>
                            <a:schemeClr val="tx1">
                              <a:lumMod val="25000"/>
                              <a:lumOff val="75000"/>
                            </a:schemeClr>
                          </a:solidFill>
                        </a:rPr>
                        <a:t>„Vegetarisches Essen ist gesund für Dich und spart CO2!“</a:t>
                      </a:r>
                      <a:endParaRPr lang="de-DE" dirty="0">
                        <a:solidFill>
                          <a:schemeClr val="tx1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541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Normativ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Betone die moralische oder soziale Verantwortung!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i="1" dirty="0">
                          <a:solidFill>
                            <a:schemeClr val="tx1">
                              <a:lumMod val="25000"/>
                              <a:lumOff val="75000"/>
                            </a:schemeClr>
                          </a:solidFill>
                        </a:rPr>
                        <a:t>„Als nachhaltiges Unternehmen ist es unsere Pflicht, auf diese Standards zu achten.“</a:t>
                      </a:r>
                      <a:endParaRPr lang="de-DE" dirty="0">
                        <a:solidFill>
                          <a:schemeClr val="tx1">
                            <a:lumMod val="25000"/>
                            <a:lumOff val="7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4304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99835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F699-5BEB-D04A-5E15-1263AC4B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5387E9C4-C442-212F-E34A-38DF32C556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56" r="5556"/>
          <a:stretch/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FABD397-483F-63A8-575A-19D80B2BB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Green Teams sind eine gute Antwort.</a:t>
            </a:r>
          </a:p>
        </p:txBody>
      </p:sp>
    </p:spTree>
    <p:extLst>
      <p:ext uri="{BB962C8B-B14F-4D97-AF65-F5344CB8AC3E}">
        <p14:creationId xmlns:p14="http://schemas.microsoft.com/office/powerpoint/2010/main" val="58620772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">
  <a:themeElements>
    <a:clrScheme name="Green Teams Netzwerk">
      <a:dk1>
        <a:srgbClr val="303030"/>
      </a:dk1>
      <a:lt1>
        <a:srgbClr val="FFFEEB"/>
      </a:lt1>
      <a:dk2>
        <a:srgbClr val="303030"/>
      </a:dk2>
      <a:lt2>
        <a:srgbClr val="F6F3CA"/>
      </a:lt2>
      <a:accent1>
        <a:srgbClr val="FFDD47"/>
      </a:accent1>
      <a:accent2>
        <a:srgbClr val="FF904F"/>
      </a:accent2>
      <a:accent3>
        <a:srgbClr val="7BDB8F"/>
      </a:accent3>
      <a:accent4>
        <a:srgbClr val="6690FF"/>
      </a:accent4>
      <a:accent5>
        <a:srgbClr val="FFFEEB"/>
      </a:accent5>
      <a:accent6>
        <a:srgbClr val="FFFEEB"/>
      </a:accent6>
      <a:hlink>
        <a:srgbClr val="303030"/>
      </a:hlink>
      <a:folHlink>
        <a:srgbClr val="30303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27055F1926EA47A159F43A8BB0E61D" ma:contentTypeVersion="13" ma:contentTypeDescription="Ein neues Dokument erstellen." ma:contentTypeScope="" ma:versionID="de0bd4be1a211f051ba515be7a2f5201">
  <xsd:schema xmlns:xsd="http://www.w3.org/2001/XMLSchema" xmlns:xs="http://www.w3.org/2001/XMLSchema" xmlns:p="http://schemas.microsoft.com/office/2006/metadata/properties" xmlns:ns2="2cabbcaa-677e-459a-9090-48b3f6c53872" targetNamespace="http://schemas.microsoft.com/office/2006/metadata/properties" ma:root="true" ma:fieldsID="b8049e84afc71638ad549cd7fa0e7f4a" ns2:_="">
    <xsd:import namespace="2cabbcaa-677e-459a-9090-48b3f6c538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bbcaa-677e-459a-9090-48b3f6c538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81137b5-2b32-47e5-b3e3-5e64a9dc5b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abbcaa-677e-459a-9090-48b3f6c538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26ED69-A017-48E3-8613-E8890A67F4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0445FE-45E6-4090-8CC8-7720B5EC54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bbcaa-677e-459a-9090-48b3f6c538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7E6FA7-829A-4090-B6D4-512F42426AB4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2cabbcaa-677e-459a-9090-48b3f6c53872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Breitbild</PresentationFormat>
  <Paragraphs>72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Aptos</vt:lpstr>
      <vt:lpstr>Arial</vt:lpstr>
      <vt:lpstr>Faculty Glyphic</vt:lpstr>
      <vt:lpstr>Plus Jakarta Sans</vt:lpstr>
      <vt:lpstr>Plus Jakarta Sans Medium</vt:lpstr>
      <vt:lpstr>Office</vt:lpstr>
      <vt:lpstr>Motivation Teil I</vt:lpstr>
      <vt:lpstr>Goal Framing: Reflexionsübung</vt:lpstr>
      <vt:lpstr>Goal Framing: Reflexionsübung</vt:lpstr>
      <vt:lpstr>Goal Framing: Anwendung</vt:lpstr>
      <vt:lpstr>Green Teams sind eine gute Antwort.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Maximilian Mauracher</dc:creator>
  <cp:lastModifiedBy>Blazejewski, Susanne</cp:lastModifiedBy>
  <cp:revision>40</cp:revision>
  <cp:lastPrinted>2026-01-14T07:43:33Z</cp:lastPrinted>
  <dcterms:created xsi:type="dcterms:W3CDTF">2025-05-27T08:37:09Z</dcterms:created>
  <dcterms:modified xsi:type="dcterms:W3CDTF">2026-08-19T09:25:40Z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0x0101007B27055F1926EA47A159F43A8BB0E61D</vt:lpwstr>
  </property>
  <property fmtid="{D5CDD505-2E9C-101B-9397-08002B2CF9AE}" pid="3" name="MediaServiceImageTags">
    <vt:lpwstr/>
  </property>
</Properties>
</file>