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2"/>
  </p:notesMasterIdLst>
  <p:handoutMasterIdLst>
    <p:handoutMasterId r:id="rId13"/>
  </p:handoutMasterIdLst>
  <p:sldIdLst>
    <p:sldId id="944" r:id="rId5"/>
    <p:sldId id="948" r:id="rId6"/>
    <p:sldId id="949" r:id="rId7"/>
    <p:sldId id="950" r:id="rId8"/>
    <p:sldId id="951" r:id="rId9"/>
    <p:sldId id="952" r:id="rId10"/>
    <p:sldId id="909" r:id="rId11"/>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E48"/>
    <a:srgbClr val="FF904F"/>
    <a:srgbClr val="F6FAF9"/>
    <a:srgbClr val="6590FF"/>
    <a:srgbClr val="79DB8E"/>
    <a:srgbClr val="FF90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50"/>
    <p:restoredTop sz="96247" autoAdjust="0"/>
  </p:normalViewPr>
  <p:slideViewPr>
    <p:cSldViewPr snapToGrid="0">
      <p:cViewPr varScale="1">
        <p:scale>
          <a:sx n="155" d="100"/>
          <a:sy n="155" d="100"/>
        </p:scale>
        <p:origin x="248" y="84"/>
      </p:cViewPr>
      <p:guideLst/>
    </p:cSldViewPr>
  </p:slideViewPr>
  <p:notesTextViewPr>
    <p:cViewPr>
      <p:scale>
        <a:sx n="1" d="1"/>
        <a:sy n="1" d="1"/>
      </p:scale>
      <p:origin x="0" y="0"/>
    </p:cViewPr>
  </p:notesTextViewPr>
  <p:notesViewPr>
    <p:cSldViewPr snapToGrid="0">
      <p:cViewPr varScale="1">
        <p:scale>
          <a:sx n="110" d="100"/>
          <a:sy n="110" d="100"/>
        </p:scale>
        <p:origin x="454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zejewski, Susanne" userId="ccc14728-d547-4348-be12-d1951f60b001" providerId="ADAL" clId="{DF920F4B-5E7E-456F-A3BA-A8835D0A4068}"/>
    <pc:docChg chg="delSld">
      <pc:chgData name="Blazejewski, Susanne" userId="ccc14728-d547-4348-be12-d1951f60b001" providerId="ADAL" clId="{DF920F4B-5E7E-456F-A3BA-A8835D0A4068}" dt="2026-08-20T10:31:23.756" v="0" actId="47"/>
      <pc:docMkLst>
        <pc:docMk/>
      </pc:docMkLst>
      <pc:sldChg chg="del">
        <pc:chgData name="Blazejewski, Susanne" userId="ccc14728-d547-4348-be12-d1951f60b001" providerId="ADAL" clId="{DF920F4B-5E7E-456F-A3BA-A8835D0A4068}" dt="2026-08-20T10:31:23.756" v="0" actId="47"/>
        <pc:sldMkLst>
          <pc:docMk/>
          <pc:sldMk cId="2018979235" sldId="946"/>
        </pc:sldMkLst>
      </pc:sldChg>
      <pc:sldChg chg="del">
        <pc:chgData name="Blazejewski, Susanne" userId="ccc14728-d547-4348-be12-d1951f60b001" providerId="ADAL" clId="{DF920F4B-5E7E-456F-A3BA-A8835D0A4068}" dt="2026-08-20T10:31:23.756" v="0" actId="47"/>
        <pc:sldMkLst>
          <pc:docMk/>
          <pc:sldMk cId="557750082" sldId="94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950AB06-9FE3-DF03-8E1C-B5680C3B28B9}"/>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A2DBFFDF-E8C3-624F-6256-B4A9DDFFF2C1}"/>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046CFF8-9631-F045-BA3A-58BA5806A671}" type="datetimeFigureOut">
              <a:rPr lang="de-DE" smtClean="0"/>
              <a:t>20.08.2026</a:t>
            </a:fld>
            <a:endParaRPr lang="de-DE"/>
          </a:p>
        </p:txBody>
      </p:sp>
      <p:sp>
        <p:nvSpPr>
          <p:cNvPr id="4" name="Fußzeilenplatzhalter 3">
            <a:extLst>
              <a:ext uri="{FF2B5EF4-FFF2-40B4-BE49-F238E27FC236}">
                <a16:creationId xmlns:a16="http://schemas.microsoft.com/office/drawing/2014/main" id="{9A335B49-2DBD-E6FC-8A8D-C93123D5B66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6929A3A4-ABBD-940A-82CE-1B24DDD40E0C}"/>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793F725-15ED-A74D-95D2-C7261018A15F}" type="slidenum">
              <a:rPr lang="de-DE" smtClean="0"/>
              <a:t>‹Nr.›</a:t>
            </a:fld>
            <a:endParaRPr lang="de-DE"/>
          </a:p>
        </p:txBody>
      </p:sp>
    </p:spTree>
    <p:extLst>
      <p:ext uri="{BB962C8B-B14F-4D97-AF65-F5344CB8AC3E}">
        <p14:creationId xmlns:p14="http://schemas.microsoft.com/office/powerpoint/2010/main" val="22277263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7A6AD94-8F4E-4B4C-B495-5A4B9D407A87}" type="datetimeFigureOut">
              <a:rPr lang="de-DE" smtClean="0"/>
              <a:t>20.08.2026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AB86F46-D552-494C-A610-1BCF2B72C761}" type="slidenum">
              <a:rPr lang="de-DE" smtClean="0"/>
              <a:t>‹Nr.›</a:t>
            </a:fld>
            <a:endParaRPr lang="de-DE"/>
          </a:p>
        </p:txBody>
      </p:sp>
    </p:spTree>
    <p:extLst>
      <p:ext uri="{BB962C8B-B14F-4D97-AF65-F5344CB8AC3E}">
        <p14:creationId xmlns:p14="http://schemas.microsoft.com/office/powerpoint/2010/main" val="3712248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38490-0928-7AF6-E2DD-D7A9B78F0F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0E9F7CB-166E-B4CE-19F1-C38B7963461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7970B82-4004-A105-507F-9000F8280FBB}"/>
              </a:ext>
            </a:extLst>
          </p:cNvPr>
          <p:cNvSpPr>
            <a:spLocks noGrp="1"/>
          </p:cNvSpPr>
          <p:nvPr>
            <p:ph type="body" idx="1"/>
          </p:nvPr>
        </p:nvSpPr>
        <p:spPr/>
        <p:txBody>
          <a:bodyPr/>
          <a:lstStyle/>
          <a:p>
            <a:r>
              <a:rPr lang="de-DE" sz="1200" dirty="0">
                <a:latin typeface="Plus Jakarta Sans" pitchFamily="2" charset="77"/>
                <a:cs typeface="Plus Jakarta Sans" pitchFamily="2" charset="77"/>
              </a:rPr>
              <a:t>2025 wurden 7 von 9 planetaren Grenzen überschritten.</a:t>
            </a:r>
          </a:p>
          <a:p>
            <a:endParaRPr lang="de-DE" sz="1200" dirty="0">
              <a:latin typeface="Plus Jakarta Sans" pitchFamily="2" charset="77"/>
              <a:cs typeface="Plus Jakarta Sans" pitchFamily="2" charset="77"/>
            </a:endParaRPr>
          </a:p>
          <a:p>
            <a:r>
              <a:rPr lang="de-DE" sz="1200" dirty="0">
                <a:latin typeface="Plus Jakarta Sans" pitchFamily="2" charset="77"/>
                <a:cs typeface="Plus Jakarta Sans" pitchFamily="2" charset="77"/>
              </a:rPr>
              <a:t>World </a:t>
            </a:r>
            <a:r>
              <a:rPr lang="de-DE" sz="1200" dirty="0" err="1">
                <a:latin typeface="Plus Jakarta Sans" pitchFamily="2" charset="77"/>
                <a:cs typeface="Plus Jakarta Sans" pitchFamily="2" charset="77"/>
              </a:rPr>
              <a:t>Economic</a:t>
            </a:r>
            <a:r>
              <a:rPr lang="de-DE" sz="1200" dirty="0">
                <a:latin typeface="Plus Jakarta Sans" pitchFamily="2" charset="77"/>
                <a:cs typeface="Plus Jakarta Sans" pitchFamily="2" charset="77"/>
              </a:rPr>
              <a:t> Forum Global Risk Report  #2: Extremwetter</a:t>
            </a:r>
          </a:p>
          <a:p>
            <a:endParaRPr lang="de-DE" dirty="0"/>
          </a:p>
        </p:txBody>
      </p:sp>
      <p:sp>
        <p:nvSpPr>
          <p:cNvPr id="4" name="Foliennummernplatzhalter 3">
            <a:extLst>
              <a:ext uri="{FF2B5EF4-FFF2-40B4-BE49-F238E27FC236}">
                <a16:creationId xmlns:a16="http://schemas.microsoft.com/office/drawing/2014/main" id="{D913215D-C550-99F2-9361-5C756BA1538C}"/>
              </a:ext>
            </a:extLst>
          </p:cNvPr>
          <p:cNvSpPr>
            <a:spLocks noGrp="1"/>
          </p:cNvSpPr>
          <p:nvPr>
            <p:ph type="sldNum" sz="quarter" idx="5"/>
          </p:nvPr>
        </p:nvSpPr>
        <p:spPr/>
        <p:txBody>
          <a:bodyPr/>
          <a:lstStyle/>
          <a:p>
            <a:fld id="{FAB86F46-D552-494C-A610-1BCF2B72C761}" type="slidenum">
              <a:rPr lang="de-DE" smtClean="0"/>
              <a:t>1</a:t>
            </a:fld>
            <a:endParaRPr lang="de-DE"/>
          </a:p>
        </p:txBody>
      </p:sp>
    </p:spTree>
    <p:extLst>
      <p:ext uri="{BB962C8B-B14F-4D97-AF65-F5344CB8AC3E}">
        <p14:creationId xmlns:p14="http://schemas.microsoft.com/office/powerpoint/2010/main" val="2004210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B79CD-6BB1-67B1-AB51-D04DBD765D5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C95E27A-4D89-3C87-AE83-BA06B4FFBBF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F88C363-BC2C-447E-A8CB-BA254585034E}"/>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16F6F6BB-F1EF-1C38-0B1A-9AE3C6183955}"/>
              </a:ext>
            </a:extLst>
          </p:cNvPr>
          <p:cNvSpPr>
            <a:spLocks noGrp="1"/>
          </p:cNvSpPr>
          <p:nvPr>
            <p:ph type="sldNum" sz="quarter" idx="10"/>
          </p:nvPr>
        </p:nvSpPr>
        <p:spPr/>
        <p:txBody>
          <a:bodyPr/>
          <a:lstStyle/>
          <a:p>
            <a:fld id="{93190A07-72CA-48F3-A600-4E54A369F350}" type="slidenum">
              <a:rPr lang="de-DE" smtClean="0"/>
              <a:t>2</a:t>
            </a:fld>
            <a:endParaRPr lang="de-DE"/>
          </a:p>
        </p:txBody>
      </p:sp>
    </p:spTree>
    <p:extLst>
      <p:ext uri="{BB962C8B-B14F-4D97-AF65-F5344CB8AC3E}">
        <p14:creationId xmlns:p14="http://schemas.microsoft.com/office/powerpoint/2010/main" val="595527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90065-4032-CA2D-A7DF-E18CB7B05DC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3868DFD-FD49-6CB0-B2E2-1FDA5109A2F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60B522F-CB37-A189-EB0C-F4473BE07A0A}"/>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09DF295F-ABC6-24A3-E467-1BE3DEE499D3}"/>
              </a:ext>
            </a:extLst>
          </p:cNvPr>
          <p:cNvSpPr>
            <a:spLocks noGrp="1"/>
          </p:cNvSpPr>
          <p:nvPr>
            <p:ph type="sldNum" sz="quarter" idx="10"/>
          </p:nvPr>
        </p:nvSpPr>
        <p:spPr/>
        <p:txBody>
          <a:bodyPr/>
          <a:lstStyle/>
          <a:p>
            <a:fld id="{93190A07-72CA-48F3-A600-4E54A369F350}" type="slidenum">
              <a:rPr lang="de-DE" smtClean="0"/>
              <a:t>3</a:t>
            </a:fld>
            <a:endParaRPr lang="de-DE"/>
          </a:p>
        </p:txBody>
      </p:sp>
    </p:spTree>
    <p:extLst>
      <p:ext uri="{BB962C8B-B14F-4D97-AF65-F5344CB8AC3E}">
        <p14:creationId xmlns:p14="http://schemas.microsoft.com/office/powerpoint/2010/main" val="2990227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F6152-C862-0504-DA8E-79FEB31DCA6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1CB19AF-D650-D123-7375-33A92622D70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C8E78EE-7119-4D87-0DB4-716DB94C8455}"/>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37696B6A-DE62-D4AC-96DF-598E7BCC4D54}"/>
              </a:ext>
            </a:extLst>
          </p:cNvPr>
          <p:cNvSpPr>
            <a:spLocks noGrp="1"/>
          </p:cNvSpPr>
          <p:nvPr>
            <p:ph type="sldNum" sz="quarter" idx="10"/>
          </p:nvPr>
        </p:nvSpPr>
        <p:spPr/>
        <p:txBody>
          <a:bodyPr/>
          <a:lstStyle/>
          <a:p>
            <a:fld id="{93190A07-72CA-48F3-A600-4E54A369F350}" type="slidenum">
              <a:rPr lang="de-DE" smtClean="0"/>
              <a:t>4</a:t>
            </a:fld>
            <a:endParaRPr lang="de-DE"/>
          </a:p>
        </p:txBody>
      </p:sp>
    </p:spTree>
    <p:extLst>
      <p:ext uri="{BB962C8B-B14F-4D97-AF65-F5344CB8AC3E}">
        <p14:creationId xmlns:p14="http://schemas.microsoft.com/office/powerpoint/2010/main" val="1826080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0B119-2EF1-E54A-DF13-D3DB4E09481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CE356E0-8355-10BF-5BEE-30B8EB3A078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E20DA5E-E309-4CC4-3802-52E88CB3D6FF}"/>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54F63CF9-3C41-1720-0B3B-FF909B66B9D2}"/>
              </a:ext>
            </a:extLst>
          </p:cNvPr>
          <p:cNvSpPr>
            <a:spLocks noGrp="1"/>
          </p:cNvSpPr>
          <p:nvPr>
            <p:ph type="sldNum" sz="quarter" idx="10"/>
          </p:nvPr>
        </p:nvSpPr>
        <p:spPr/>
        <p:txBody>
          <a:bodyPr/>
          <a:lstStyle/>
          <a:p>
            <a:fld id="{93190A07-72CA-48F3-A600-4E54A369F350}" type="slidenum">
              <a:rPr lang="de-DE" smtClean="0"/>
              <a:t>5</a:t>
            </a:fld>
            <a:endParaRPr lang="de-DE"/>
          </a:p>
        </p:txBody>
      </p:sp>
    </p:spTree>
    <p:extLst>
      <p:ext uri="{BB962C8B-B14F-4D97-AF65-F5344CB8AC3E}">
        <p14:creationId xmlns:p14="http://schemas.microsoft.com/office/powerpoint/2010/main" val="1329426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079F4-2BCB-E2F7-2BEE-807D2B98610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EA3DF6C-557E-1A10-C8A1-E34BD39DB9D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BCDE8FB-90D7-50D6-5678-75137A539C45}"/>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EC184E39-E2D3-8B22-9B85-1AD0F0CA657C}"/>
              </a:ext>
            </a:extLst>
          </p:cNvPr>
          <p:cNvSpPr>
            <a:spLocks noGrp="1"/>
          </p:cNvSpPr>
          <p:nvPr>
            <p:ph type="sldNum" sz="quarter" idx="10"/>
          </p:nvPr>
        </p:nvSpPr>
        <p:spPr/>
        <p:txBody>
          <a:bodyPr/>
          <a:lstStyle/>
          <a:p>
            <a:fld id="{93190A07-72CA-48F3-A600-4E54A369F350}" type="slidenum">
              <a:rPr lang="de-DE" smtClean="0"/>
              <a:t>6</a:t>
            </a:fld>
            <a:endParaRPr lang="de-DE"/>
          </a:p>
        </p:txBody>
      </p:sp>
    </p:spTree>
    <p:extLst>
      <p:ext uri="{BB962C8B-B14F-4D97-AF65-F5344CB8AC3E}">
        <p14:creationId xmlns:p14="http://schemas.microsoft.com/office/powerpoint/2010/main" val="3951905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FAB86F46-D552-494C-A610-1BCF2B72C761}" type="slidenum">
              <a:rPr lang="de-DE" smtClean="0"/>
              <a:t>7</a:t>
            </a:fld>
            <a:endParaRPr lang="de-DE"/>
          </a:p>
        </p:txBody>
      </p:sp>
    </p:spTree>
    <p:extLst>
      <p:ext uri="{BB962C8B-B14F-4D97-AF65-F5344CB8AC3E}">
        <p14:creationId xmlns:p14="http://schemas.microsoft.com/office/powerpoint/2010/main" val="1488154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elfolie">
    <p:bg>
      <p:bgPr>
        <a:solidFill>
          <a:schemeClr val="bg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505F3FE5-79F7-83BE-2334-EA22DE512BA7}"/>
              </a:ext>
            </a:extLst>
          </p:cNvPr>
          <p:cNvSpPr/>
          <p:nvPr userDrawn="1"/>
        </p:nvSpPr>
        <p:spPr>
          <a:xfrm>
            <a:off x="10451124" y="2945426"/>
            <a:ext cx="3059723" cy="305972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Oval 10">
            <a:extLst>
              <a:ext uri="{FF2B5EF4-FFF2-40B4-BE49-F238E27FC236}">
                <a16:creationId xmlns:a16="http://schemas.microsoft.com/office/drawing/2014/main" id="{343DFEBA-5CE0-AC19-0B4D-DC61146C5E89}"/>
              </a:ext>
            </a:extLst>
          </p:cNvPr>
          <p:cNvSpPr/>
          <p:nvPr userDrawn="1"/>
        </p:nvSpPr>
        <p:spPr>
          <a:xfrm>
            <a:off x="7983414" y="1723293"/>
            <a:ext cx="3059723" cy="305972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70F50E92-434E-D027-C83B-B2C21D692904}"/>
              </a:ext>
            </a:extLst>
          </p:cNvPr>
          <p:cNvSpPr/>
          <p:nvPr userDrawn="1"/>
        </p:nvSpPr>
        <p:spPr>
          <a:xfrm>
            <a:off x="10451124" y="-1529862"/>
            <a:ext cx="3059723" cy="305972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B90B0EB1-0E7D-5124-1582-6814E8AED50C}"/>
              </a:ext>
            </a:extLst>
          </p:cNvPr>
          <p:cNvSpPr/>
          <p:nvPr userDrawn="1"/>
        </p:nvSpPr>
        <p:spPr>
          <a:xfrm>
            <a:off x="2288931" y="4706816"/>
            <a:ext cx="3059723" cy="305972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8E6CAB6-A050-401A-A5A7-090A88EBB7A5}"/>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Titel der </a:t>
            </a:r>
            <a:br>
              <a:rPr lang="de-DE" dirty="0"/>
            </a:br>
            <a:r>
              <a:rPr lang="de-DE" dirty="0"/>
              <a:t>Präsentation</a:t>
            </a:r>
          </a:p>
        </p:txBody>
      </p:sp>
      <p:sp>
        <p:nvSpPr>
          <p:cNvPr id="3" name="Untertitel 2">
            <a:extLst>
              <a:ext uri="{FF2B5EF4-FFF2-40B4-BE49-F238E27FC236}">
                <a16:creationId xmlns:a16="http://schemas.microsoft.com/office/drawing/2014/main" id="{1BDBB593-97A2-3507-1FCA-F3A3651288A4}"/>
              </a:ext>
            </a:extLst>
          </p:cNvPr>
          <p:cNvSpPr>
            <a:spLocks noGrp="1"/>
          </p:cNvSpPr>
          <p:nvPr>
            <p:ph type="subTitle" idx="1" hasCustomPrompt="1"/>
          </p:nvPr>
        </p:nvSpPr>
        <p:spPr>
          <a:xfrm>
            <a:off x="369276" y="2265608"/>
            <a:ext cx="9144000" cy="1655762"/>
          </a:xfrm>
          <a:prstGeom prst="rect">
            <a:avLst/>
          </a:prstGeom>
        </p:spPr>
        <p:txBody>
          <a:bodyPr>
            <a:normAutofit/>
          </a:bodyPr>
          <a:lstStyle>
            <a:lvl1pPr marL="0" indent="0" algn="l">
              <a:buNone/>
              <a:defRPr sz="2800" b="0">
                <a:latin typeface="Faculty Glyphic"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Untertitel / Sprechername</a:t>
            </a:r>
          </a:p>
        </p:txBody>
      </p:sp>
      <p:sp>
        <p:nvSpPr>
          <p:cNvPr id="19" name="Foliennummernplatzhalter 9">
            <a:extLst>
              <a:ext uri="{FF2B5EF4-FFF2-40B4-BE49-F238E27FC236}">
                <a16:creationId xmlns:a16="http://schemas.microsoft.com/office/drawing/2014/main" id="{8A0F42FD-9B61-EB46-474C-3A6F37861538}"/>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1265051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elfolie">
    <p:bg>
      <p:bgPr>
        <a:solidFill>
          <a:schemeClr val="bg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505F3FE5-79F7-83BE-2334-EA22DE512BA7}"/>
              </a:ext>
            </a:extLst>
          </p:cNvPr>
          <p:cNvSpPr/>
          <p:nvPr userDrawn="1"/>
        </p:nvSpPr>
        <p:spPr>
          <a:xfrm>
            <a:off x="10451124" y="2945426"/>
            <a:ext cx="3059723" cy="3059723"/>
          </a:xfrm>
          <a:prstGeom prst="ellipse">
            <a:avLst/>
          </a:prstGeom>
          <a:solidFill>
            <a:srgbClr val="659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Oval 10">
            <a:extLst>
              <a:ext uri="{FF2B5EF4-FFF2-40B4-BE49-F238E27FC236}">
                <a16:creationId xmlns:a16="http://schemas.microsoft.com/office/drawing/2014/main" id="{343DFEBA-5CE0-AC19-0B4D-DC61146C5E89}"/>
              </a:ext>
            </a:extLst>
          </p:cNvPr>
          <p:cNvSpPr/>
          <p:nvPr userDrawn="1"/>
        </p:nvSpPr>
        <p:spPr>
          <a:xfrm>
            <a:off x="7983414" y="1723293"/>
            <a:ext cx="3059723" cy="3059723"/>
          </a:xfrm>
          <a:prstGeom prst="ellipse">
            <a:avLst/>
          </a:prstGeom>
          <a:solidFill>
            <a:srgbClr val="659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70F50E92-434E-D027-C83B-B2C21D692904}"/>
              </a:ext>
            </a:extLst>
          </p:cNvPr>
          <p:cNvSpPr/>
          <p:nvPr userDrawn="1"/>
        </p:nvSpPr>
        <p:spPr>
          <a:xfrm>
            <a:off x="10451124" y="-1529862"/>
            <a:ext cx="3059723" cy="3059723"/>
          </a:xfrm>
          <a:prstGeom prst="ellipse">
            <a:avLst/>
          </a:prstGeom>
          <a:solidFill>
            <a:srgbClr val="659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B90B0EB1-0E7D-5124-1582-6814E8AED50C}"/>
              </a:ext>
            </a:extLst>
          </p:cNvPr>
          <p:cNvSpPr/>
          <p:nvPr userDrawn="1"/>
        </p:nvSpPr>
        <p:spPr>
          <a:xfrm>
            <a:off x="2288931" y="4706816"/>
            <a:ext cx="3059723" cy="3059723"/>
          </a:xfrm>
          <a:prstGeom prst="ellipse">
            <a:avLst/>
          </a:prstGeom>
          <a:solidFill>
            <a:srgbClr val="659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8E6CAB6-A050-401A-A5A7-090A88EBB7A5}"/>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Titel der </a:t>
            </a:r>
            <a:br>
              <a:rPr lang="de-DE" dirty="0"/>
            </a:br>
            <a:r>
              <a:rPr lang="de-DE" dirty="0"/>
              <a:t>Präsentation</a:t>
            </a:r>
          </a:p>
        </p:txBody>
      </p:sp>
      <p:sp>
        <p:nvSpPr>
          <p:cNvPr id="3" name="Untertitel 2">
            <a:extLst>
              <a:ext uri="{FF2B5EF4-FFF2-40B4-BE49-F238E27FC236}">
                <a16:creationId xmlns:a16="http://schemas.microsoft.com/office/drawing/2014/main" id="{1BDBB593-97A2-3507-1FCA-F3A3651288A4}"/>
              </a:ext>
            </a:extLst>
          </p:cNvPr>
          <p:cNvSpPr>
            <a:spLocks noGrp="1"/>
          </p:cNvSpPr>
          <p:nvPr>
            <p:ph type="subTitle" idx="1" hasCustomPrompt="1"/>
          </p:nvPr>
        </p:nvSpPr>
        <p:spPr>
          <a:xfrm>
            <a:off x="369276" y="2265608"/>
            <a:ext cx="9144000" cy="1655762"/>
          </a:xfrm>
          <a:prstGeom prst="rect">
            <a:avLst/>
          </a:prstGeom>
        </p:spPr>
        <p:txBody>
          <a:bodyPr>
            <a:normAutofit/>
          </a:bodyPr>
          <a:lstStyle>
            <a:lvl1pPr marL="0" indent="0" algn="l">
              <a:buNone/>
              <a:defRPr sz="2800" b="0">
                <a:latin typeface="Faculty Glyphic"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Untertitel / Sprechername</a:t>
            </a:r>
          </a:p>
        </p:txBody>
      </p:sp>
      <p:sp>
        <p:nvSpPr>
          <p:cNvPr id="19" name="Foliennummernplatzhalter 9">
            <a:extLst>
              <a:ext uri="{FF2B5EF4-FFF2-40B4-BE49-F238E27FC236}">
                <a16:creationId xmlns:a16="http://schemas.microsoft.com/office/drawing/2014/main" id="{8A0F42FD-9B61-EB46-474C-3A6F37861538}"/>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993586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Kapitelfolie">
    <p:bg>
      <p:bgPr>
        <a:solidFill>
          <a:schemeClr val="accent2"/>
        </a:solidFill>
        <a:effectLst/>
      </p:bgPr>
    </p:bg>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4DF1BF15-99E0-90DA-455A-6CDB4D03A81D}"/>
              </a:ext>
            </a:extLst>
          </p:cNvPr>
          <p:cNvSpPr>
            <a:spLocks noGrp="1"/>
          </p:cNvSpPr>
          <p:nvPr>
            <p:ph type="pic" sz="quarter" idx="13"/>
          </p:nvPr>
        </p:nvSpPr>
        <p:spPr>
          <a:xfrm>
            <a:off x="6096000" y="0"/>
            <a:ext cx="6096000" cy="6858000"/>
          </a:xfrm>
        </p:spPr>
        <p:txBody>
          <a:bodyPr/>
          <a:lstStyle/>
          <a:p>
            <a:endParaRPr lang="de-DE"/>
          </a:p>
        </p:txBody>
      </p:sp>
      <p:sp>
        <p:nvSpPr>
          <p:cNvPr id="7" name="Titel 1">
            <a:extLst>
              <a:ext uri="{FF2B5EF4-FFF2-40B4-BE49-F238E27FC236}">
                <a16:creationId xmlns:a16="http://schemas.microsoft.com/office/drawing/2014/main" id="{D9326681-EE1A-279F-C595-C4E3F93B68AE}"/>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Kapitel</a:t>
            </a:r>
          </a:p>
        </p:txBody>
      </p:sp>
      <p:sp>
        <p:nvSpPr>
          <p:cNvPr id="20" name="Foliennummernplatzhalter 9">
            <a:extLst>
              <a:ext uri="{FF2B5EF4-FFF2-40B4-BE49-F238E27FC236}">
                <a16:creationId xmlns:a16="http://schemas.microsoft.com/office/drawing/2014/main" id="{8B108AFE-385C-EA54-7AFF-3C0913537033}"/>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369881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Kapitelfolie">
    <p:bg>
      <p:bgPr>
        <a:solidFill>
          <a:srgbClr val="FFDE48"/>
        </a:solidFill>
        <a:effectLst/>
      </p:bgPr>
    </p:bg>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4DF1BF15-99E0-90DA-455A-6CDB4D03A81D}"/>
              </a:ext>
            </a:extLst>
          </p:cNvPr>
          <p:cNvSpPr>
            <a:spLocks noGrp="1"/>
          </p:cNvSpPr>
          <p:nvPr>
            <p:ph type="pic" sz="quarter" idx="13"/>
          </p:nvPr>
        </p:nvSpPr>
        <p:spPr>
          <a:xfrm>
            <a:off x="6096000" y="0"/>
            <a:ext cx="6096000" cy="6858000"/>
          </a:xfrm>
        </p:spPr>
        <p:txBody>
          <a:bodyPr/>
          <a:lstStyle/>
          <a:p>
            <a:endParaRPr lang="de-DE"/>
          </a:p>
        </p:txBody>
      </p:sp>
      <p:sp>
        <p:nvSpPr>
          <p:cNvPr id="7" name="Titel 1">
            <a:extLst>
              <a:ext uri="{FF2B5EF4-FFF2-40B4-BE49-F238E27FC236}">
                <a16:creationId xmlns:a16="http://schemas.microsoft.com/office/drawing/2014/main" id="{D9326681-EE1A-279F-C595-C4E3F93B68AE}"/>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Kapitel</a:t>
            </a:r>
          </a:p>
        </p:txBody>
      </p:sp>
      <p:sp>
        <p:nvSpPr>
          <p:cNvPr id="20" name="Foliennummernplatzhalter 9">
            <a:extLst>
              <a:ext uri="{FF2B5EF4-FFF2-40B4-BE49-F238E27FC236}">
                <a16:creationId xmlns:a16="http://schemas.microsoft.com/office/drawing/2014/main" id="{8B108AFE-385C-EA54-7AFF-3C0913537033}"/>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3212075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folie">
    <p:bg>
      <p:bgPr>
        <a:solidFill>
          <a:srgbClr val="6590FF"/>
        </a:solidFill>
        <a:effectLst/>
      </p:bgPr>
    </p:bg>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4DF1BF15-99E0-90DA-455A-6CDB4D03A81D}"/>
              </a:ext>
            </a:extLst>
          </p:cNvPr>
          <p:cNvSpPr>
            <a:spLocks noGrp="1"/>
          </p:cNvSpPr>
          <p:nvPr>
            <p:ph type="pic" sz="quarter" idx="13"/>
          </p:nvPr>
        </p:nvSpPr>
        <p:spPr>
          <a:xfrm>
            <a:off x="6096000" y="0"/>
            <a:ext cx="6096000" cy="6858000"/>
          </a:xfrm>
        </p:spPr>
        <p:txBody>
          <a:bodyPr/>
          <a:lstStyle/>
          <a:p>
            <a:endParaRPr lang="de-DE"/>
          </a:p>
        </p:txBody>
      </p:sp>
      <p:sp>
        <p:nvSpPr>
          <p:cNvPr id="7" name="Titel 1">
            <a:extLst>
              <a:ext uri="{FF2B5EF4-FFF2-40B4-BE49-F238E27FC236}">
                <a16:creationId xmlns:a16="http://schemas.microsoft.com/office/drawing/2014/main" id="{D9326681-EE1A-279F-C595-C4E3F93B68AE}"/>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Kapitel</a:t>
            </a:r>
          </a:p>
        </p:txBody>
      </p:sp>
      <p:sp>
        <p:nvSpPr>
          <p:cNvPr id="20" name="Foliennummernplatzhalter 9">
            <a:extLst>
              <a:ext uri="{FF2B5EF4-FFF2-40B4-BE49-F238E27FC236}">
                <a16:creationId xmlns:a16="http://schemas.microsoft.com/office/drawing/2014/main" id="{8B108AFE-385C-EA54-7AFF-3C0913537033}"/>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99361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Kapitelfolie">
    <p:bg>
      <p:bgPr>
        <a:solidFill>
          <a:srgbClr val="79DB8E"/>
        </a:solidFill>
        <a:effectLst/>
      </p:bgPr>
    </p:bg>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4DF1BF15-99E0-90DA-455A-6CDB4D03A81D}"/>
              </a:ext>
            </a:extLst>
          </p:cNvPr>
          <p:cNvSpPr>
            <a:spLocks noGrp="1"/>
          </p:cNvSpPr>
          <p:nvPr>
            <p:ph type="pic" sz="quarter" idx="13"/>
          </p:nvPr>
        </p:nvSpPr>
        <p:spPr>
          <a:xfrm>
            <a:off x="6096000" y="0"/>
            <a:ext cx="6096000" cy="6858000"/>
          </a:xfrm>
        </p:spPr>
        <p:txBody>
          <a:bodyPr/>
          <a:lstStyle/>
          <a:p>
            <a:endParaRPr lang="de-DE"/>
          </a:p>
        </p:txBody>
      </p:sp>
      <p:sp>
        <p:nvSpPr>
          <p:cNvPr id="7" name="Titel 1">
            <a:extLst>
              <a:ext uri="{FF2B5EF4-FFF2-40B4-BE49-F238E27FC236}">
                <a16:creationId xmlns:a16="http://schemas.microsoft.com/office/drawing/2014/main" id="{D9326681-EE1A-279F-C595-C4E3F93B68AE}"/>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Kapitel</a:t>
            </a:r>
          </a:p>
        </p:txBody>
      </p:sp>
      <p:sp>
        <p:nvSpPr>
          <p:cNvPr id="20" name="Foliennummernplatzhalter 9">
            <a:extLst>
              <a:ext uri="{FF2B5EF4-FFF2-40B4-BE49-F238E27FC236}">
                <a16:creationId xmlns:a16="http://schemas.microsoft.com/office/drawing/2014/main" id="{8B108AFE-385C-EA54-7AFF-3C0913537033}"/>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3033538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 Bild">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2B7BE13B-8937-8CAE-52FF-B5D5F74E37BB}"/>
              </a:ext>
            </a:extLst>
          </p:cNvPr>
          <p:cNvSpPr>
            <a:spLocks noGrp="1"/>
          </p:cNvSpPr>
          <p:nvPr>
            <p:ph type="pic" sz="quarter" idx="14"/>
          </p:nvPr>
        </p:nvSpPr>
        <p:spPr>
          <a:xfrm>
            <a:off x="7010400" y="0"/>
            <a:ext cx="5181600" cy="6858000"/>
          </a:xfrm>
          <a:prstGeom prst="rect">
            <a:avLst/>
          </a:prstGeom>
        </p:spPr>
        <p:txBody>
          <a:bodyPr/>
          <a:lstStyle/>
          <a:p>
            <a:endParaRPr lang="de-DE"/>
          </a:p>
        </p:txBody>
      </p:sp>
      <p:sp>
        <p:nvSpPr>
          <p:cNvPr id="2" name="Titel 1">
            <a:extLst>
              <a:ext uri="{FF2B5EF4-FFF2-40B4-BE49-F238E27FC236}">
                <a16:creationId xmlns:a16="http://schemas.microsoft.com/office/drawing/2014/main" id="{7692CB97-F5A1-1C56-F186-A7E295637951}"/>
              </a:ext>
            </a:extLst>
          </p:cNvPr>
          <p:cNvSpPr>
            <a:spLocks noGrp="1"/>
          </p:cNvSpPr>
          <p:nvPr>
            <p:ph type="title" hasCustomPrompt="1"/>
          </p:nvPr>
        </p:nvSpPr>
        <p:spPr/>
        <p:txBody>
          <a:bodyPr anchor="t">
            <a:normAutofit/>
          </a:bodyPr>
          <a:lstStyle>
            <a:lvl1pPr>
              <a:defRPr sz="4400">
                <a:latin typeface="Faculty Glyphic" pitchFamily="2" charset="0"/>
              </a:defRPr>
            </a:lvl1pPr>
          </a:lstStyle>
          <a:p>
            <a:r>
              <a:rPr lang="de-DE" dirty="0"/>
              <a:t>Überschrift</a:t>
            </a:r>
          </a:p>
        </p:txBody>
      </p:sp>
      <p:sp>
        <p:nvSpPr>
          <p:cNvPr id="17" name="Textplatzhalter 7">
            <a:extLst>
              <a:ext uri="{FF2B5EF4-FFF2-40B4-BE49-F238E27FC236}">
                <a16:creationId xmlns:a16="http://schemas.microsoft.com/office/drawing/2014/main" id="{9C72059C-4EFC-60B5-DEC4-74E792FFB0FA}"/>
              </a:ext>
            </a:extLst>
          </p:cNvPr>
          <p:cNvSpPr>
            <a:spLocks noGrp="1"/>
          </p:cNvSpPr>
          <p:nvPr>
            <p:ph type="body" sz="quarter" idx="13" hasCustomPrompt="1"/>
          </p:nvPr>
        </p:nvSpPr>
        <p:spPr>
          <a:xfrm>
            <a:off x="369888" y="1970088"/>
            <a:ext cx="6255995" cy="4121150"/>
          </a:xfrm>
          <a:prstGeom prst="rect">
            <a:avLst/>
          </a:prstGeom>
        </p:spPr>
        <p:txBody>
          <a:bodyPr>
            <a:normAutofit/>
          </a:bodyPr>
          <a:lstStyle>
            <a:lvl1pPr>
              <a:defRPr sz="2000" b="0" i="0">
                <a:latin typeface="Plus Jakarta Sans" pitchFamily="2" charset="77"/>
                <a:cs typeface="Plus Jakarta Sans" pitchFamily="2" charset="77"/>
              </a:defRPr>
            </a:lvl1pPr>
            <a:lvl2pPr>
              <a:defRPr b="0" i="0">
                <a:latin typeface="Plus Jakarta Sans" pitchFamily="2" charset="77"/>
                <a:cs typeface="Plus Jakarta Sans" pitchFamily="2" charset="77"/>
              </a:defRPr>
            </a:lvl2pPr>
            <a:lvl3pPr>
              <a:defRPr b="0"/>
            </a:lvl3pPr>
            <a:lvl4pPr marL="1657350" indent="-285750">
              <a:buFont typeface="Arial" panose="020B0604020202020204" pitchFamily="34" charset="0"/>
              <a:buChar char="•"/>
              <a:defRPr/>
            </a:lvl4pPr>
          </a:lstStyle>
          <a:p>
            <a:pPr lvl="0"/>
            <a:r>
              <a:rPr lang="de-DE" dirty="0"/>
              <a:t>Fließtext</a:t>
            </a:r>
          </a:p>
        </p:txBody>
      </p:sp>
      <p:sp>
        <p:nvSpPr>
          <p:cNvPr id="19" name="Foliennummernplatzhalter 9">
            <a:extLst>
              <a:ext uri="{FF2B5EF4-FFF2-40B4-BE49-F238E27FC236}">
                <a16:creationId xmlns:a16="http://schemas.microsoft.com/office/drawing/2014/main" id="{1F340453-C109-9C56-332F-ADDE1ED96386}"/>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203997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76BC10-6F63-A683-501F-9347FC0003AA}"/>
              </a:ext>
            </a:extLst>
          </p:cNvPr>
          <p:cNvSpPr>
            <a:spLocks noGrp="1"/>
          </p:cNvSpPr>
          <p:nvPr>
            <p:ph type="title" hasCustomPrompt="1"/>
          </p:nvPr>
        </p:nvSpPr>
        <p:spPr/>
        <p:txBody>
          <a:bodyPr anchor="t"/>
          <a:lstStyle>
            <a:lvl1pPr>
              <a:defRPr>
                <a:latin typeface="Faculty Glyphic" pitchFamily="2" charset="0"/>
              </a:defRPr>
            </a:lvl1pPr>
          </a:lstStyle>
          <a:p>
            <a:r>
              <a:rPr lang="de-DE" dirty="0"/>
              <a:t>Überschrift</a:t>
            </a:r>
          </a:p>
        </p:txBody>
      </p:sp>
      <p:sp>
        <p:nvSpPr>
          <p:cNvPr id="8" name="Textplatzhalter 7">
            <a:extLst>
              <a:ext uri="{FF2B5EF4-FFF2-40B4-BE49-F238E27FC236}">
                <a16:creationId xmlns:a16="http://schemas.microsoft.com/office/drawing/2014/main" id="{FE486DE5-8B88-15F8-4AE3-88478B6BC16E}"/>
              </a:ext>
            </a:extLst>
          </p:cNvPr>
          <p:cNvSpPr>
            <a:spLocks noGrp="1"/>
          </p:cNvSpPr>
          <p:nvPr>
            <p:ph type="body" sz="quarter" idx="13" hasCustomPrompt="1"/>
          </p:nvPr>
        </p:nvSpPr>
        <p:spPr>
          <a:xfrm>
            <a:off x="369888" y="1970088"/>
            <a:ext cx="10515600" cy="4121150"/>
          </a:xfrm>
          <a:prstGeom prst="rect">
            <a:avLst/>
          </a:prstGeom>
        </p:spPr>
        <p:txBody>
          <a:bodyPr/>
          <a:lstStyle>
            <a:lvl1pPr>
              <a:defRPr b="0" i="0">
                <a:latin typeface="Plus Jakarta Sans" pitchFamily="2" charset="77"/>
                <a:cs typeface="Plus Jakarta Sans" pitchFamily="2" charset="77"/>
              </a:defRPr>
            </a:lvl1pPr>
            <a:lvl2pPr>
              <a:defRPr b="0" i="0">
                <a:latin typeface="Plus Jakarta Sans" pitchFamily="2" charset="77"/>
                <a:cs typeface="Plus Jakarta Sans" pitchFamily="2" charset="77"/>
              </a:defRPr>
            </a:lvl2pPr>
            <a:lvl3pPr>
              <a:defRPr b="0"/>
            </a:lvl3pPr>
            <a:lvl4pPr marL="1657350" indent="-285750">
              <a:buFont typeface="Arial" panose="020B0604020202020204" pitchFamily="34" charset="0"/>
              <a:buChar char="•"/>
              <a:defRPr/>
            </a:lvl4pPr>
          </a:lstStyle>
          <a:p>
            <a:pPr lvl="0"/>
            <a:r>
              <a:rPr lang="de-DE" dirty="0"/>
              <a:t>Fließtext</a:t>
            </a:r>
          </a:p>
        </p:txBody>
      </p:sp>
      <p:sp>
        <p:nvSpPr>
          <p:cNvPr id="9" name="Foliennummernplatzhalter 9">
            <a:extLst>
              <a:ext uri="{FF2B5EF4-FFF2-40B4-BE49-F238E27FC236}">
                <a16:creationId xmlns:a16="http://schemas.microsoft.com/office/drawing/2014/main" id="{A750C160-79A0-896B-517B-D7B06037A411}"/>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3264000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Key Message">
    <p:bg>
      <p:bgPr>
        <a:solidFill>
          <a:schemeClr val="accent3"/>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08FD500-B14E-96B6-CAE2-232F15542177}"/>
              </a:ext>
            </a:extLst>
          </p:cNvPr>
          <p:cNvSpPr/>
          <p:nvPr userDrawn="1"/>
        </p:nvSpPr>
        <p:spPr>
          <a:xfrm>
            <a:off x="2390335" y="462280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D3721903-5013-BA7F-67E9-8BD1CD67B463}"/>
              </a:ext>
            </a:extLst>
          </p:cNvPr>
          <p:cNvSpPr/>
          <p:nvPr userDrawn="1"/>
        </p:nvSpPr>
        <p:spPr>
          <a:xfrm>
            <a:off x="620849" y="2654482"/>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1BC68CAA-759E-BDBD-31AB-1F2024ED9E40}"/>
              </a:ext>
            </a:extLst>
          </p:cNvPr>
          <p:cNvSpPr/>
          <p:nvPr userDrawn="1"/>
        </p:nvSpPr>
        <p:spPr>
          <a:xfrm>
            <a:off x="8763001" y="705338"/>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A8E6B008-B91B-16E9-0456-92FEC93F4276}"/>
              </a:ext>
            </a:extLst>
          </p:cNvPr>
          <p:cNvSpPr/>
          <p:nvPr userDrawn="1"/>
        </p:nvSpPr>
        <p:spPr>
          <a:xfrm>
            <a:off x="369276" y="-162096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8E6CAB6-A050-401A-A5A7-090A88EBB7A5}"/>
              </a:ext>
            </a:extLst>
          </p:cNvPr>
          <p:cNvSpPr>
            <a:spLocks noGrp="1"/>
          </p:cNvSpPr>
          <p:nvPr>
            <p:ph type="ctrTitle" hasCustomPrompt="1"/>
          </p:nvPr>
        </p:nvSpPr>
        <p:spPr>
          <a:xfrm>
            <a:off x="1524000" y="2235200"/>
            <a:ext cx="9144000" cy="2387600"/>
          </a:xfrm>
        </p:spPr>
        <p:txBody>
          <a:bodyPr anchor="ctr"/>
          <a:lstStyle>
            <a:lvl1pPr algn="ctr">
              <a:defRPr sz="6000" b="1" i="0">
                <a:latin typeface="Plus Jakarta Sans" pitchFamily="2" charset="77"/>
                <a:cs typeface="Plus Jakarta Sans" pitchFamily="2" charset="77"/>
              </a:defRPr>
            </a:lvl1pPr>
          </a:lstStyle>
          <a:p>
            <a:r>
              <a:rPr lang="de-DE" dirty="0"/>
              <a:t>Erkenntnis</a:t>
            </a:r>
          </a:p>
        </p:txBody>
      </p:sp>
      <p:sp>
        <p:nvSpPr>
          <p:cNvPr id="11" name="Foliennummernplatzhalter 9">
            <a:extLst>
              <a:ext uri="{FF2B5EF4-FFF2-40B4-BE49-F238E27FC236}">
                <a16:creationId xmlns:a16="http://schemas.microsoft.com/office/drawing/2014/main" id="{F4AABF7A-E8D6-EDD7-D23A-876C96B10126}"/>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1670873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Key Message">
    <p:bg>
      <p:bgPr>
        <a:solidFill>
          <a:srgbClr val="FFDE48"/>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08FD500-B14E-96B6-CAE2-232F15542177}"/>
              </a:ext>
            </a:extLst>
          </p:cNvPr>
          <p:cNvSpPr/>
          <p:nvPr userDrawn="1"/>
        </p:nvSpPr>
        <p:spPr>
          <a:xfrm>
            <a:off x="2390335" y="462280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D3721903-5013-BA7F-67E9-8BD1CD67B463}"/>
              </a:ext>
            </a:extLst>
          </p:cNvPr>
          <p:cNvSpPr/>
          <p:nvPr userDrawn="1"/>
        </p:nvSpPr>
        <p:spPr>
          <a:xfrm>
            <a:off x="620849" y="2654482"/>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1BC68CAA-759E-BDBD-31AB-1F2024ED9E40}"/>
              </a:ext>
            </a:extLst>
          </p:cNvPr>
          <p:cNvSpPr/>
          <p:nvPr userDrawn="1"/>
        </p:nvSpPr>
        <p:spPr>
          <a:xfrm>
            <a:off x="8763001" y="705338"/>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A8E6B008-B91B-16E9-0456-92FEC93F4276}"/>
              </a:ext>
            </a:extLst>
          </p:cNvPr>
          <p:cNvSpPr/>
          <p:nvPr userDrawn="1"/>
        </p:nvSpPr>
        <p:spPr>
          <a:xfrm>
            <a:off x="369276" y="-162096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8E6CAB6-A050-401A-A5A7-090A88EBB7A5}"/>
              </a:ext>
            </a:extLst>
          </p:cNvPr>
          <p:cNvSpPr>
            <a:spLocks noGrp="1"/>
          </p:cNvSpPr>
          <p:nvPr>
            <p:ph type="ctrTitle" hasCustomPrompt="1"/>
          </p:nvPr>
        </p:nvSpPr>
        <p:spPr>
          <a:xfrm>
            <a:off x="1524000" y="2235200"/>
            <a:ext cx="9144000" cy="2387600"/>
          </a:xfrm>
        </p:spPr>
        <p:txBody>
          <a:bodyPr anchor="ctr"/>
          <a:lstStyle>
            <a:lvl1pPr algn="ctr">
              <a:defRPr sz="6000" b="1" i="0">
                <a:latin typeface="Plus Jakarta Sans" pitchFamily="2" charset="77"/>
                <a:cs typeface="Plus Jakarta Sans" pitchFamily="2" charset="77"/>
              </a:defRPr>
            </a:lvl1pPr>
          </a:lstStyle>
          <a:p>
            <a:r>
              <a:rPr lang="de-DE" dirty="0"/>
              <a:t>Erkenntnis</a:t>
            </a:r>
          </a:p>
        </p:txBody>
      </p:sp>
      <p:sp>
        <p:nvSpPr>
          <p:cNvPr id="11" name="Foliennummernplatzhalter 9">
            <a:extLst>
              <a:ext uri="{FF2B5EF4-FFF2-40B4-BE49-F238E27FC236}">
                <a16:creationId xmlns:a16="http://schemas.microsoft.com/office/drawing/2014/main" id="{F4AABF7A-E8D6-EDD7-D23A-876C96B10126}"/>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1517259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Key Message">
    <p:bg>
      <p:bgPr>
        <a:solidFill>
          <a:srgbClr val="6590FF"/>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08FD500-B14E-96B6-CAE2-232F15542177}"/>
              </a:ext>
            </a:extLst>
          </p:cNvPr>
          <p:cNvSpPr/>
          <p:nvPr userDrawn="1"/>
        </p:nvSpPr>
        <p:spPr>
          <a:xfrm>
            <a:off x="2390335" y="462280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D3721903-5013-BA7F-67E9-8BD1CD67B463}"/>
              </a:ext>
            </a:extLst>
          </p:cNvPr>
          <p:cNvSpPr/>
          <p:nvPr userDrawn="1"/>
        </p:nvSpPr>
        <p:spPr>
          <a:xfrm>
            <a:off x="620849" y="2654482"/>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1BC68CAA-759E-BDBD-31AB-1F2024ED9E40}"/>
              </a:ext>
            </a:extLst>
          </p:cNvPr>
          <p:cNvSpPr/>
          <p:nvPr userDrawn="1"/>
        </p:nvSpPr>
        <p:spPr>
          <a:xfrm>
            <a:off x="8763001" y="705338"/>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A8E6B008-B91B-16E9-0456-92FEC93F4276}"/>
              </a:ext>
            </a:extLst>
          </p:cNvPr>
          <p:cNvSpPr/>
          <p:nvPr userDrawn="1"/>
        </p:nvSpPr>
        <p:spPr>
          <a:xfrm>
            <a:off x="369276" y="-162096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8E6CAB6-A050-401A-A5A7-090A88EBB7A5}"/>
              </a:ext>
            </a:extLst>
          </p:cNvPr>
          <p:cNvSpPr>
            <a:spLocks noGrp="1"/>
          </p:cNvSpPr>
          <p:nvPr>
            <p:ph type="ctrTitle" hasCustomPrompt="1"/>
          </p:nvPr>
        </p:nvSpPr>
        <p:spPr>
          <a:xfrm>
            <a:off x="1524000" y="2235200"/>
            <a:ext cx="9144000" cy="2387600"/>
          </a:xfrm>
        </p:spPr>
        <p:txBody>
          <a:bodyPr anchor="ctr"/>
          <a:lstStyle>
            <a:lvl1pPr algn="ctr">
              <a:defRPr sz="6000" b="1" i="0">
                <a:latin typeface="Plus Jakarta Sans" pitchFamily="2" charset="77"/>
                <a:cs typeface="Plus Jakarta Sans" pitchFamily="2" charset="77"/>
              </a:defRPr>
            </a:lvl1pPr>
          </a:lstStyle>
          <a:p>
            <a:r>
              <a:rPr lang="de-DE" dirty="0"/>
              <a:t>Erkenntnis</a:t>
            </a:r>
          </a:p>
        </p:txBody>
      </p:sp>
      <p:sp>
        <p:nvSpPr>
          <p:cNvPr id="11" name="Foliennummernplatzhalter 9">
            <a:extLst>
              <a:ext uri="{FF2B5EF4-FFF2-40B4-BE49-F238E27FC236}">
                <a16:creationId xmlns:a16="http://schemas.microsoft.com/office/drawing/2014/main" id="{F4AABF7A-E8D6-EDD7-D23A-876C96B10126}"/>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2786285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Bild">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A1832981-F781-572F-31CB-1F8DE00DFB36}"/>
              </a:ext>
            </a:extLst>
          </p:cNvPr>
          <p:cNvSpPr>
            <a:spLocks noGrp="1"/>
          </p:cNvSpPr>
          <p:nvPr>
            <p:ph type="pic" sz="quarter" idx="13"/>
          </p:nvPr>
        </p:nvSpPr>
        <p:spPr>
          <a:xfrm>
            <a:off x="0" y="0"/>
            <a:ext cx="12192000" cy="6147582"/>
          </a:xfrm>
          <a:prstGeom prst="rect">
            <a:avLst/>
          </a:prstGeom>
        </p:spPr>
        <p:txBody>
          <a:bodyPr/>
          <a:lstStyle/>
          <a:p>
            <a:endParaRPr lang="de-DE"/>
          </a:p>
        </p:txBody>
      </p:sp>
      <p:sp>
        <p:nvSpPr>
          <p:cNvPr id="11" name="Foliennummernplatzhalter 9">
            <a:extLst>
              <a:ext uri="{FF2B5EF4-FFF2-40B4-BE49-F238E27FC236}">
                <a16:creationId xmlns:a16="http://schemas.microsoft.com/office/drawing/2014/main" id="{64A5BDD4-2C2E-0617-E376-A0C7D6E521AF}"/>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2022321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Energizer1">
    <p:spTree>
      <p:nvGrpSpPr>
        <p:cNvPr id="1" name=""/>
        <p:cNvGrpSpPr/>
        <p:nvPr/>
      </p:nvGrpSpPr>
      <p:grpSpPr>
        <a:xfrm>
          <a:off x="0" y="0"/>
          <a:ext cx="0" cy="0"/>
          <a:chOff x="0" y="0"/>
          <a:chExt cx="0" cy="0"/>
        </a:xfrm>
      </p:grpSpPr>
      <p:sp>
        <p:nvSpPr>
          <p:cNvPr id="11" name="Oval 3">
            <a:extLst>
              <a:ext uri="{FF2B5EF4-FFF2-40B4-BE49-F238E27FC236}">
                <a16:creationId xmlns:a16="http://schemas.microsoft.com/office/drawing/2014/main" id="{4C7C5CA4-A2C5-786C-705B-1E2900BB9CF3}"/>
              </a:ext>
            </a:extLst>
          </p:cNvPr>
          <p:cNvSpPr/>
          <p:nvPr userDrawn="1"/>
        </p:nvSpPr>
        <p:spPr>
          <a:xfrm>
            <a:off x="1848440" y="3998259"/>
            <a:ext cx="8837489" cy="7855834"/>
          </a:xfrm>
          <a:prstGeom prst="ellipse">
            <a:avLst/>
          </a:prstGeom>
          <a:solidFill>
            <a:srgbClr val="FFD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01133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Energizer1">
    <p:spTree>
      <p:nvGrpSpPr>
        <p:cNvPr id="1" name=""/>
        <p:cNvGrpSpPr/>
        <p:nvPr/>
      </p:nvGrpSpPr>
      <p:grpSpPr>
        <a:xfrm>
          <a:off x="0" y="0"/>
          <a:ext cx="0" cy="0"/>
          <a:chOff x="0" y="0"/>
          <a:chExt cx="0" cy="0"/>
        </a:xfrm>
      </p:grpSpPr>
      <p:sp>
        <p:nvSpPr>
          <p:cNvPr id="11" name="Oval 3">
            <a:extLst>
              <a:ext uri="{FF2B5EF4-FFF2-40B4-BE49-F238E27FC236}">
                <a16:creationId xmlns:a16="http://schemas.microsoft.com/office/drawing/2014/main" id="{4C7C5CA4-A2C5-786C-705B-1E2900BB9CF3}"/>
              </a:ext>
            </a:extLst>
          </p:cNvPr>
          <p:cNvSpPr/>
          <p:nvPr userDrawn="1"/>
        </p:nvSpPr>
        <p:spPr>
          <a:xfrm>
            <a:off x="1848440" y="3998259"/>
            <a:ext cx="8837489" cy="7855834"/>
          </a:xfrm>
          <a:prstGeom prst="ellipse">
            <a:avLst/>
          </a:prstGeom>
          <a:solidFill>
            <a:srgbClr val="659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4918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A1F2F285-0077-5588-B2C6-8E61E0024206}"/>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369276" y="6446170"/>
            <a:ext cx="1701863" cy="194499"/>
          </a:xfrm>
          <a:prstGeom prst="rect">
            <a:avLst/>
          </a:prstGeom>
        </p:spPr>
      </p:pic>
      <p:pic>
        <p:nvPicPr>
          <p:cNvPr id="8" name="Grafik 7">
            <a:extLst>
              <a:ext uri="{FF2B5EF4-FFF2-40B4-BE49-F238E27FC236}">
                <a16:creationId xmlns:a16="http://schemas.microsoft.com/office/drawing/2014/main" id="{E616F566-DB37-9F93-958A-C85E6DAE1B0F}"/>
              </a:ext>
            </a:extLst>
          </p:cNvPr>
          <p:cNvPicPr>
            <a:picLocks noChangeAspect="1"/>
          </p:cNvPicPr>
          <p:nvPr userDrawn="1"/>
        </p:nvPicPr>
        <p:blipFill>
          <a:blip>
            <a:extLst>
              <a:ext uri="{96DAC541-7B7A-43D3-8B79-37D633B846F1}">
                <asvg:svgBlip xmlns:asvg="http://schemas.microsoft.com/office/drawing/2016/SVG/main" r:embed="rId17"/>
              </a:ext>
            </a:extLst>
          </a:blip>
          <a:stretch>
            <a:fillRect/>
          </a:stretch>
        </p:blipFill>
        <p:spPr>
          <a:xfrm>
            <a:off x="10480684" y="6455895"/>
            <a:ext cx="1342040" cy="184774"/>
          </a:xfrm>
          <a:prstGeom prst="rect">
            <a:avLst/>
          </a:prstGeom>
        </p:spPr>
      </p:pic>
      <p:sp>
        <p:nvSpPr>
          <p:cNvPr id="2" name="Titelplatzhalter 1">
            <a:extLst>
              <a:ext uri="{FF2B5EF4-FFF2-40B4-BE49-F238E27FC236}">
                <a16:creationId xmlns:a16="http://schemas.microsoft.com/office/drawing/2014/main" id="{5144156A-5B76-0659-5E56-8F45BC67B824}"/>
              </a:ext>
            </a:extLst>
          </p:cNvPr>
          <p:cNvSpPr>
            <a:spLocks noGrp="1"/>
          </p:cNvSpPr>
          <p:nvPr>
            <p:ph type="title"/>
          </p:nvPr>
        </p:nvSpPr>
        <p:spPr>
          <a:xfrm>
            <a:off x="369276"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EB443705-8D9F-6188-0F1D-2CD12BA4D687}"/>
              </a:ext>
            </a:extLst>
          </p:cNvPr>
          <p:cNvSpPr>
            <a:spLocks noGrp="1"/>
          </p:cNvSpPr>
          <p:nvPr>
            <p:ph type="body" idx="1"/>
          </p:nvPr>
        </p:nvSpPr>
        <p:spPr>
          <a:xfrm>
            <a:off x="369276" y="1825625"/>
            <a:ext cx="10515600" cy="4351338"/>
          </a:xfrm>
          <a:prstGeom prst="rect">
            <a:avLst/>
          </a:prstGeom>
        </p:spPr>
        <p:txBody>
          <a:bodyPr vert="horz" lIns="91440" tIns="45720" rIns="91440" bIns="45720" rtlCol="0">
            <a:normAutofit/>
          </a:bodyPr>
          <a:lstStyle/>
          <a:p>
            <a:pPr lvl="0"/>
            <a:r>
              <a:rPr lang="de-DE" dirty="0"/>
              <a:t>Fließtext</a:t>
            </a:r>
          </a:p>
        </p:txBody>
      </p:sp>
      <p:sp>
        <p:nvSpPr>
          <p:cNvPr id="10" name="Foliennummernplatzhalter 9">
            <a:extLst>
              <a:ext uri="{FF2B5EF4-FFF2-40B4-BE49-F238E27FC236}">
                <a16:creationId xmlns:a16="http://schemas.microsoft.com/office/drawing/2014/main" id="{4196047A-78F8-FD25-0475-26E9A402A250}"/>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2902977583"/>
      </p:ext>
    </p:extLst>
  </p:cSld>
  <p:clrMap bg1="lt1" tx1="dk1" bg2="lt2" tx2="dk2" accent1="accent1" accent2="accent2" accent3="accent3" accent4="accent4" accent5="accent5" accent6="accent6" hlink="hlink" folHlink="folHlink"/>
  <p:sldLayoutIdLst>
    <p:sldLayoutId id="2147483660" r:id="rId1"/>
    <p:sldLayoutId id="2147483673" r:id="rId2"/>
    <p:sldLayoutId id="2147483662" r:id="rId3"/>
    <p:sldLayoutId id="2147483671" r:id="rId4"/>
    <p:sldLayoutId id="2147483668" r:id="rId5"/>
    <p:sldLayoutId id="2147483669" r:id="rId6"/>
    <p:sldLayoutId id="2147483652" r:id="rId7"/>
    <p:sldLayoutId id="2147483650" r:id="rId8"/>
    <p:sldLayoutId id="2147483649" r:id="rId9"/>
    <p:sldLayoutId id="2147483675" r:id="rId10"/>
    <p:sldLayoutId id="2147483672" r:id="rId11"/>
    <p:sldLayoutId id="2147483655" r:id="rId12"/>
    <p:sldLayoutId id="2147483665" r:id="rId13"/>
    <p:sldLayoutId id="2147483674"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Faculty Glyphic" pitchFamily="2" charset="0"/>
          <a:ea typeface="+mj-ea"/>
          <a:cs typeface="Plus Jakarta Sans" pitchFamily="2" charset="77"/>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Plus Jakarta Sans" pitchFamily="2" charset="77"/>
          <a:ea typeface="+mn-ea"/>
          <a:cs typeface="Plus Jakarta Sa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Plus Jakarta Sans Medium" pitchFamily="2" charset="77"/>
          <a:ea typeface="+mn-ea"/>
          <a:cs typeface="Plus Jakarta Sans Medium"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Plus Jakarta Sans" pitchFamily="2" charset="77"/>
          <a:ea typeface="+mn-ea"/>
          <a:cs typeface="Plus Jakarta Sa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Plus Jakarta Sans" pitchFamily="2" charset="77"/>
          <a:ea typeface="+mn-ea"/>
          <a:cs typeface="Plus Jakarta Sa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lus Jakarta Sans" pitchFamily="2" charset="77"/>
          <a:ea typeface="+mn-ea"/>
          <a:cs typeface="Plus Jakarta Sa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676DB-7828-32CC-C5AA-8FD22590D9BC}"/>
            </a:ext>
          </a:extLst>
        </p:cNvPr>
        <p:cNvGrpSpPr/>
        <p:nvPr/>
      </p:nvGrpSpPr>
      <p:grpSpPr>
        <a:xfrm>
          <a:off x="0" y="0"/>
          <a:ext cx="0" cy="0"/>
          <a:chOff x="0" y="0"/>
          <a:chExt cx="0" cy="0"/>
        </a:xfrm>
      </p:grpSpPr>
      <p:pic>
        <p:nvPicPr>
          <p:cNvPr id="4" name="Bildplatzhalter 3" descr="Ein Bild, das Kreis, Dunkelheit, Licht, Schwarzweiß enthält.&#10;&#10;KI-generierte Inhalte können fehlerhaft sein.">
            <a:extLst>
              <a:ext uri="{FF2B5EF4-FFF2-40B4-BE49-F238E27FC236}">
                <a16:creationId xmlns:a16="http://schemas.microsoft.com/office/drawing/2014/main" id="{EEA62948-D03A-9221-9A1A-8DE93DA81DF7}"/>
              </a:ext>
            </a:extLst>
          </p:cNvPr>
          <p:cNvPicPr>
            <a:picLocks noGrp="1" noChangeAspect="1"/>
          </p:cNvPicPr>
          <p:nvPr>
            <p:ph type="pic" sz="quarter" idx="13"/>
          </p:nvPr>
        </p:nvPicPr>
        <p:blipFill>
          <a:blip r:embed="rId3"/>
          <a:srcRect l="5571" r="5571"/>
          <a:stretch>
            <a:fillRect/>
          </a:stretch>
        </p:blipFill>
        <p:spPr>
          <a:xfrm>
            <a:off x="6272382" y="380613"/>
            <a:ext cx="6096000" cy="6858000"/>
          </a:xfrm>
        </p:spPr>
      </p:pic>
      <p:sp>
        <p:nvSpPr>
          <p:cNvPr id="5" name="Titel 4">
            <a:extLst>
              <a:ext uri="{FF2B5EF4-FFF2-40B4-BE49-F238E27FC236}">
                <a16:creationId xmlns:a16="http://schemas.microsoft.com/office/drawing/2014/main" id="{423D6DA2-5AC4-439E-D38C-617E5FB9F97D}"/>
              </a:ext>
            </a:extLst>
          </p:cNvPr>
          <p:cNvSpPr>
            <a:spLocks noGrp="1"/>
          </p:cNvSpPr>
          <p:nvPr>
            <p:ph type="ctrTitle"/>
          </p:nvPr>
        </p:nvSpPr>
        <p:spPr/>
        <p:txBody>
          <a:bodyPr/>
          <a:lstStyle/>
          <a:p>
            <a:r>
              <a:rPr lang="de-DE" dirty="0"/>
              <a:t>Macht verstehen </a:t>
            </a:r>
          </a:p>
        </p:txBody>
      </p:sp>
    </p:spTree>
    <p:extLst>
      <p:ext uri="{BB962C8B-B14F-4D97-AF65-F5344CB8AC3E}">
        <p14:creationId xmlns:p14="http://schemas.microsoft.com/office/powerpoint/2010/main" val="590541028"/>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9D8A6-3D35-E781-50AE-77AC8ABF9A97}"/>
            </a:ext>
          </a:extLst>
        </p:cNvPr>
        <p:cNvGrpSpPr/>
        <p:nvPr/>
      </p:nvGrpSpPr>
      <p:grpSpPr>
        <a:xfrm>
          <a:off x="0" y="0"/>
          <a:ext cx="0" cy="0"/>
          <a:chOff x="0" y="0"/>
          <a:chExt cx="0" cy="0"/>
        </a:xfrm>
      </p:grpSpPr>
      <p:sp>
        <p:nvSpPr>
          <p:cNvPr id="37" name="Titel 36">
            <a:extLst>
              <a:ext uri="{FF2B5EF4-FFF2-40B4-BE49-F238E27FC236}">
                <a16:creationId xmlns:a16="http://schemas.microsoft.com/office/drawing/2014/main" id="{61CF310B-BF0F-F557-F1D1-888DDBA2E515}"/>
              </a:ext>
            </a:extLst>
          </p:cNvPr>
          <p:cNvSpPr>
            <a:spLocks noGrp="1"/>
          </p:cNvSpPr>
          <p:nvPr>
            <p:ph type="title"/>
          </p:nvPr>
        </p:nvSpPr>
        <p:spPr/>
        <p:txBody>
          <a:bodyPr>
            <a:normAutofit/>
          </a:bodyPr>
          <a:lstStyle/>
          <a:p>
            <a:r>
              <a:rPr lang="en-US" sz="4400" b="0" dirty="0">
                <a:latin typeface="Faculty Glyphic"/>
              </a:rPr>
              <a:t>Power Mapping</a:t>
            </a:r>
          </a:p>
        </p:txBody>
      </p:sp>
      <p:sp>
        <p:nvSpPr>
          <p:cNvPr id="2" name="Rectangle 10">
            <a:extLst>
              <a:ext uri="{FF2B5EF4-FFF2-40B4-BE49-F238E27FC236}">
                <a16:creationId xmlns:a16="http://schemas.microsoft.com/office/drawing/2014/main" id="{8A741B8B-6CC2-6401-BD22-44BCB6D04639}"/>
              </a:ext>
            </a:extLst>
          </p:cNvPr>
          <p:cNvSpPr>
            <a:spLocks noChangeArrowheads="1"/>
          </p:cNvSpPr>
          <p:nvPr/>
        </p:nvSpPr>
        <p:spPr bwMode="auto">
          <a:xfrm>
            <a:off x="431469" y="1070191"/>
            <a:ext cx="10975979"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rPr>
              <a:t>Aufgabe: Führe ein Power-Mapping für ein aktuelles Vorhaben im Green Team durch.</a:t>
            </a:r>
            <a:endParaRPr kumimoji="0" lang="de-DE" altLang="de-DE" sz="1400" b="0" i="0" u="none" strike="noStrike" cap="none" normalizeH="0" baseline="0" dirty="0">
              <a:ln>
                <a:noFill/>
              </a:ln>
              <a:solidFill>
                <a:schemeClr val="tx1"/>
              </a:solidFill>
              <a:effectLst/>
              <a:latin typeface="Plus Jakarta Sans" pitchFamily="2" charset="0"/>
              <a:cs typeface="Plus Jakarta Sans"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rPr>
              <a:t>	Bearbeitungszeit: ca. 20-45 min</a:t>
            </a:r>
            <a:endParaRPr kumimoji="0" lang="de-DE" altLang="de-DE" sz="1400" b="0" i="0" u="none" strike="noStrike" cap="none" normalizeH="0" baseline="0" dirty="0">
              <a:ln>
                <a:noFill/>
              </a:ln>
              <a:solidFill>
                <a:schemeClr val="tx1"/>
              </a:solidFill>
              <a:effectLst/>
              <a:latin typeface="Plus Jakarta Sans" pitchFamily="2" charset="0"/>
              <a:cs typeface="Plus Jakarta Sans"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rPr>
              <a:t>	Material: Arbeitsbogen, editierbare Vorlage</a:t>
            </a:r>
            <a:endParaRPr kumimoji="0" lang="de-DE" altLang="de-DE" sz="1400" b="0" i="0" u="none" strike="noStrike" cap="none" normalizeH="0" baseline="0" dirty="0">
              <a:ln>
                <a:noFill/>
              </a:ln>
              <a:solidFill>
                <a:schemeClr val="tx1"/>
              </a:solidFill>
              <a:effectLst/>
              <a:latin typeface="Plus Jakarta Sans" pitchFamily="2" charset="0"/>
              <a:cs typeface="Plus Jakarta Sans"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1"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rPr>
              <a:t>Ausgangspunkt: </a:t>
            </a: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rPr>
              <a:t>Du und dein Green Team wollen bestimmte Veränderungen erreichen. Welche sind das? Geht es dir insgesamt um Aktivierung von anderen Mitarbeitenden für Nachhaltigkeit oder um ein ganz konkretes Projekt, z.B. darum, einen Nachhaltigkeitstag für alle Mitarbeitenden zu ermöglichen. Versuche, so klar wie möglich zu formulieren, um welche Veränderung es dir geht.</a:t>
            </a:r>
            <a:endParaRPr kumimoji="0" lang="de-DE" altLang="de-DE" sz="1400" b="0" i="0" u="none" strike="noStrike" cap="none" normalizeH="0" baseline="0" dirty="0">
              <a:ln>
                <a:noFill/>
              </a:ln>
              <a:solidFill>
                <a:schemeClr val="tx1"/>
              </a:solidFill>
              <a:effectLst/>
              <a:latin typeface="Plus Jakarta Sans" pitchFamily="2" charset="0"/>
              <a:cs typeface="Plus Jakarta Sans"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1"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1"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rPr>
              <a:t>Schritt 1:</a:t>
            </a: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rPr>
              <a:t> Trage die Stakeholder in die Power </a:t>
            </a:r>
            <a:r>
              <a:rPr kumimoji="0" lang="de-DE" altLang="de-DE" sz="1400" b="0" i="0" u="none" strike="noStrike" cap="none" normalizeH="0" baseline="0" dirty="0" err="1">
                <a:ln>
                  <a:noFill/>
                </a:ln>
                <a:solidFill>
                  <a:schemeClr val="tx1"/>
                </a:solidFill>
                <a:effectLst/>
                <a:latin typeface="Plus Jakarta Sans" pitchFamily="2" charset="0"/>
                <a:ea typeface="Aptos" panose="020B0004020202020204" pitchFamily="34" charset="0"/>
                <a:cs typeface="Plus Jakarta Sans" pitchFamily="2" charset="0"/>
              </a:rPr>
              <a:t>Map</a:t>
            </a: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rPr>
              <a:t> ein, die für dein Vorhaben relevant sein können. Denk dabei an die unterschiedlichen Machtformen und Machtgrundlagen aus dem </a:t>
            </a:r>
            <a:r>
              <a:rPr kumimoji="0" lang="de-DE" altLang="de-DE" sz="1400" b="0" i="0" u="none" strike="noStrike" cap="none" normalizeH="0" baseline="0" dirty="0">
                <a:ln>
                  <a:noFill/>
                </a:ln>
                <a:solidFill>
                  <a:schemeClr val="tx1"/>
                </a:solidFill>
                <a:effectLst/>
                <a:highlight>
                  <a:srgbClr val="FFDE48"/>
                </a:highlight>
                <a:latin typeface="Plus Jakarta Sans" pitchFamily="2" charset="0"/>
                <a:ea typeface="Aptos" panose="020B0004020202020204" pitchFamily="34" charset="0"/>
                <a:cs typeface="Plus Jakarta Sans" pitchFamily="2" charset="0"/>
              </a:rPr>
              <a:t>Video ‚Gesichter der Macht‘:</a:t>
            </a:r>
            <a:endParaRPr kumimoji="0" lang="de-DE" altLang="de-DE" sz="1400" b="0" i="0" u="none" strike="noStrike" cap="none" normalizeH="0" baseline="0" dirty="0">
              <a:ln>
                <a:noFill/>
              </a:ln>
              <a:solidFill>
                <a:schemeClr val="tx1"/>
              </a:solidFill>
              <a:effectLst/>
              <a:highlight>
                <a:srgbClr val="FFDE48"/>
              </a:highlight>
              <a:latin typeface="Plus Jakarta Sans" pitchFamily="2" charset="0"/>
              <a:cs typeface="Plus Jakarta Sans" pitchFamily="2" charset="0"/>
              <a:sym typeface="Wingdings" panose="05000000000000000000" pitchFamily="2" charset="2"/>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sym typeface="Wingdings" panose="05000000000000000000" pitchFamily="2" charset="2"/>
              </a:rPr>
              <a:t>Formale Macht: Wer ist in einer Rolle, die wichtig ist für dein Vorhaben? Welche Führungspositionen könnten Einfluss nehmen wollen auf dein Vorhaben? Wer hat Interesse, wer hat eigene Ziele in diesem Themenfeld? Wer kontrolliert relevante Budgets oder andere Ressourcenzugänge?</a:t>
            </a:r>
            <a:endParaRPr kumimoji="0" lang="de-DE" altLang="de-DE" sz="1400" b="0" i="0" u="none" strike="noStrike" cap="none" normalizeH="0" baseline="0" dirty="0">
              <a:ln>
                <a:noFill/>
              </a:ln>
              <a:solidFill>
                <a:schemeClr val="tx1"/>
              </a:solidFill>
              <a:effectLst/>
              <a:latin typeface="Plus Jakarta Sans" pitchFamily="2" charset="0"/>
              <a:cs typeface="Plus Jakarta Sans" pitchFamily="2" charset="0"/>
              <a:sym typeface="Wingdings" panose="05000000000000000000" pitchFamily="2" charset="2"/>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de-DE" altLang="de-DE" sz="1400" b="0" i="0" u="none" strike="noStrike" cap="none" normalizeH="0" baseline="0" dirty="0" err="1">
                <a:ln>
                  <a:noFill/>
                </a:ln>
                <a:solidFill>
                  <a:schemeClr val="tx1"/>
                </a:solidFill>
                <a:effectLst/>
                <a:latin typeface="Plus Jakarta Sans" pitchFamily="2" charset="0"/>
                <a:ea typeface="Aptos" panose="020B0004020202020204" pitchFamily="34" charset="0"/>
                <a:cs typeface="Plus Jakarta Sans" pitchFamily="2" charset="0"/>
                <a:sym typeface="Wingdings" panose="05000000000000000000" pitchFamily="2" charset="2"/>
              </a:rPr>
              <a:t>Expert:innen-Macht</a:t>
            </a: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sym typeface="Wingdings" panose="05000000000000000000" pitchFamily="2" charset="2"/>
              </a:rPr>
              <a:t>: Wer verfügt über relevantes Wissen? Intern und extern?</a:t>
            </a:r>
            <a:endParaRPr kumimoji="0" lang="de-DE" altLang="de-DE" sz="1400" b="0" i="0" u="none" strike="noStrike" cap="none" normalizeH="0" baseline="0" dirty="0">
              <a:ln>
                <a:noFill/>
              </a:ln>
              <a:solidFill>
                <a:schemeClr val="tx1"/>
              </a:solidFill>
              <a:effectLst/>
              <a:latin typeface="Plus Jakarta Sans" pitchFamily="2" charset="0"/>
              <a:cs typeface="Plus Jakarta Sans" pitchFamily="2" charset="0"/>
              <a:sym typeface="Wingdings" panose="05000000000000000000" pitchFamily="2" charset="2"/>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sym typeface="Wingdings" panose="05000000000000000000" pitchFamily="2" charset="2"/>
              </a:rPr>
              <a:t>Beziehungsmacht: Wer fungiert in deinem Unternehmen als informelle/r Multiplikator? Wem hört man zu? Wer genießt das Vertrauen von relevanten Mitarbeitenden für dein Vorhaben? Wer hat gute Kontakte? Wer hört eigentlich auf mich?</a:t>
            </a:r>
            <a:endParaRPr kumimoji="0" lang="de-DE" altLang="de-DE" sz="1400" b="0" i="0" u="none" strike="noStrike" cap="none" normalizeH="0" baseline="0" dirty="0">
              <a:ln>
                <a:noFill/>
              </a:ln>
              <a:solidFill>
                <a:schemeClr val="tx1"/>
              </a:solidFill>
              <a:effectLst/>
              <a:latin typeface="Plus Jakarta Sans" pitchFamily="2" charset="0"/>
              <a:cs typeface="Plus Jakarta Sans" pitchFamily="2" charset="0"/>
              <a:sym typeface="Wingdings" panose="05000000000000000000" pitchFamily="2" charset="2"/>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sym typeface="Wingdings" panose="05000000000000000000" pitchFamily="2" charset="2"/>
              </a:rPr>
              <a:t>Kollektive Macht: Welche Verbündeten hast du? Wer hat ebenfalls Interesse an deinem Thema? Wen stört der </a:t>
            </a:r>
            <a:r>
              <a:rPr kumimoji="0" lang="de-DE" altLang="de-DE" sz="1400" b="0" i="0" u="none" strike="noStrike" cap="none" normalizeH="0" baseline="0" dirty="0" err="1">
                <a:ln>
                  <a:noFill/>
                </a:ln>
                <a:solidFill>
                  <a:schemeClr val="tx1"/>
                </a:solidFill>
                <a:effectLst/>
                <a:latin typeface="Plus Jakarta Sans" pitchFamily="2" charset="0"/>
                <a:ea typeface="Aptos" panose="020B0004020202020204" pitchFamily="34" charset="0"/>
                <a:cs typeface="Plus Jakarta Sans" pitchFamily="2" charset="0"/>
                <a:sym typeface="Wingdings" panose="05000000000000000000" pitchFamily="2" charset="2"/>
              </a:rPr>
              <a:t>status</a:t>
            </a: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sym typeface="Wingdings" panose="05000000000000000000" pitchFamily="2" charset="2"/>
              </a:rPr>
              <a:t> quo?</a:t>
            </a:r>
            <a:endParaRPr kumimoji="0" lang="de-DE" altLang="de-DE" sz="1400" b="0" i="0" u="none" strike="noStrike" cap="none" normalizeH="0" baseline="0" dirty="0">
              <a:ln>
                <a:noFill/>
              </a:ln>
              <a:solidFill>
                <a:schemeClr val="tx1"/>
              </a:solidFill>
              <a:effectLst/>
              <a:latin typeface="Plus Jakarta Sans" pitchFamily="2" charset="0"/>
              <a:cs typeface="Plus Jakarta Sans" pitchFamily="2" charset="0"/>
              <a:sym typeface="Wingdings" panose="05000000000000000000" pitchFamily="2" charset="2"/>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sym typeface="Wingdings" panose="05000000000000000000" pitchFamily="2" charset="2"/>
              </a:rPr>
              <a:t>Soft Power: Wer braucht dich? Für wen bist du wichtig, auch in anderen Rollen? Wessen Bedürfnisse kannst du mit deinem Vorhaben (auch) befriedigen? Wer arbeitet gerade an einem verwandten Thema, wo kannst du dich mit deinem Vorhaben an eine andere Geschichte anschließen?</a:t>
            </a:r>
            <a:endParaRPr kumimoji="0" lang="de-DE" altLang="de-DE" sz="1400" b="0" i="0" u="none" strike="noStrike" cap="none" normalizeH="0" baseline="0" dirty="0">
              <a:ln>
                <a:noFill/>
              </a:ln>
              <a:solidFill>
                <a:schemeClr val="tx1"/>
              </a:solidFill>
              <a:effectLst/>
              <a:latin typeface="Plus Jakarta Sans" pitchFamily="2" charset="0"/>
              <a:cs typeface="Plus Jakarta Sans" pitchFamily="2" charset="0"/>
              <a:sym typeface="Wingdings" panose="05000000000000000000" pitchFamily="2" charset="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Plus Jakarta Sans" pitchFamily="2" charset="0"/>
              <a:ea typeface="Aptos" panose="020B0004020202020204" pitchFamily="34" charset="0"/>
              <a:cs typeface="Plus Jakarta Sans" pitchFamily="2" charset="0"/>
              <a:sym typeface="Wingdings" panose="05000000000000000000" pitchFamily="2" charset="2"/>
            </a:endParaRPr>
          </a:p>
        </p:txBody>
      </p:sp>
    </p:spTree>
    <p:extLst>
      <p:ext uri="{BB962C8B-B14F-4D97-AF65-F5344CB8AC3E}">
        <p14:creationId xmlns:p14="http://schemas.microsoft.com/office/powerpoint/2010/main" val="1900556613"/>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7D61F-3D5D-4151-02F0-6CCB5B633A4C}"/>
            </a:ext>
          </a:extLst>
        </p:cNvPr>
        <p:cNvGrpSpPr/>
        <p:nvPr/>
      </p:nvGrpSpPr>
      <p:grpSpPr>
        <a:xfrm>
          <a:off x="0" y="0"/>
          <a:ext cx="0" cy="0"/>
          <a:chOff x="0" y="0"/>
          <a:chExt cx="0" cy="0"/>
        </a:xfrm>
      </p:grpSpPr>
      <p:sp>
        <p:nvSpPr>
          <p:cNvPr id="37" name="Titel 36">
            <a:extLst>
              <a:ext uri="{FF2B5EF4-FFF2-40B4-BE49-F238E27FC236}">
                <a16:creationId xmlns:a16="http://schemas.microsoft.com/office/drawing/2014/main" id="{901E0E41-C9B5-368B-9768-685D4FF02766}"/>
              </a:ext>
            </a:extLst>
          </p:cNvPr>
          <p:cNvSpPr>
            <a:spLocks noGrp="1"/>
          </p:cNvSpPr>
          <p:nvPr>
            <p:ph type="title"/>
          </p:nvPr>
        </p:nvSpPr>
        <p:spPr/>
        <p:txBody>
          <a:bodyPr>
            <a:normAutofit/>
          </a:bodyPr>
          <a:lstStyle/>
          <a:p>
            <a:r>
              <a:rPr lang="en-US" sz="4400" b="0" dirty="0">
                <a:latin typeface="Faculty Glyphic"/>
              </a:rPr>
              <a:t>Power </a:t>
            </a:r>
            <a:br>
              <a:rPr lang="en-US" sz="4400" b="0" dirty="0">
                <a:latin typeface="Faculty Glyphic"/>
              </a:rPr>
            </a:br>
            <a:r>
              <a:rPr lang="en-US" sz="4400" b="0" dirty="0">
                <a:latin typeface="Faculty Glyphic"/>
              </a:rPr>
              <a:t>Mapping</a:t>
            </a:r>
          </a:p>
        </p:txBody>
      </p:sp>
      <p:grpSp>
        <p:nvGrpSpPr>
          <p:cNvPr id="18" name="Gruppieren 17">
            <a:extLst>
              <a:ext uri="{FF2B5EF4-FFF2-40B4-BE49-F238E27FC236}">
                <a16:creationId xmlns:a16="http://schemas.microsoft.com/office/drawing/2014/main" id="{3AC37D82-9E6A-4BFD-5014-50E4BF1E5D68}"/>
              </a:ext>
            </a:extLst>
          </p:cNvPr>
          <p:cNvGrpSpPr/>
          <p:nvPr/>
        </p:nvGrpSpPr>
        <p:grpSpPr>
          <a:xfrm>
            <a:off x="4161570" y="879719"/>
            <a:ext cx="6849990" cy="5192324"/>
            <a:chOff x="3896098" y="879719"/>
            <a:chExt cx="6849990" cy="5192324"/>
          </a:xfrm>
        </p:grpSpPr>
        <p:sp>
          <p:nvSpPr>
            <p:cNvPr id="16" name="Textfeld 15">
              <a:extLst>
                <a:ext uri="{FF2B5EF4-FFF2-40B4-BE49-F238E27FC236}">
                  <a16:creationId xmlns:a16="http://schemas.microsoft.com/office/drawing/2014/main" id="{E2A1481B-94CC-9B68-5695-CBDB446C5146}"/>
                </a:ext>
              </a:extLst>
            </p:cNvPr>
            <p:cNvSpPr txBox="1"/>
            <p:nvPr/>
          </p:nvSpPr>
          <p:spPr>
            <a:xfrm rot="16200000">
              <a:off x="1981580" y="3074061"/>
              <a:ext cx="4590332" cy="369332"/>
            </a:xfrm>
            <a:prstGeom prst="rect">
              <a:avLst/>
            </a:prstGeom>
            <a:noFill/>
          </p:spPr>
          <p:txBody>
            <a:bodyPr wrap="square" rtlCol="0">
              <a:spAutoFit/>
            </a:bodyPr>
            <a:lstStyle/>
            <a:p>
              <a:r>
                <a:rPr lang="de-DE" dirty="0">
                  <a:latin typeface="Plus Jakarta Sans" pitchFamily="2" charset="0"/>
                  <a:cs typeface="Plus Jakarta Sans" pitchFamily="2" charset="0"/>
                </a:rPr>
                <a:t>gering                                                                                  groß</a:t>
              </a:r>
            </a:p>
          </p:txBody>
        </p:sp>
        <p:cxnSp>
          <p:nvCxnSpPr>
            <p:cNvPr id="7" name="Gerade Verbindung mit Pfeil 6">
              <a:extLst>
                <a:ext uri="{FF2B5EF4-FFF2-40B4-BE49-F238E27FC236}">
                  <a16:creationId xmlns:a16="http://schemas.microsoft.com/office/drawing/2014/main" id="{4C437165-2418-6765-5832-73FE3F983558}"/>
                </a:ext>
              </a:extLst>
            </p:cNvPr>
            <p:cNvCxnSpPr/>
            <p:nvPr/>
          </p:nvCxnSpPr>
          <p:spPr>
            <a:xfrm>
              <a:off x="4674897" y="5470052"/>
              <a:ext cx="6071191" cy="0"/>
            </a:xfrm>
            <a:prstGeom prst="straightConnector1">
              <a:avLst/>
            </a:prstGeom>
            <a:ln>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 name="Gerader Verbinder 8">
              <a:extLst>
                <a:ext uri="{FF2B5EF4-FFF2-40B4-BE49-F238E27FC236}">
                  <a16:creationId xmlns:a16="http://schemas.microsoft.com/office/drawing/2014/main" id="{3F960264-6FFF-17AA-CA9A-A0822F40C7C7}"/>
                </a:ext>
              </a:extLst>
            </p:cNvPr>
            <p:cNvCxnSpPr/>
            <p:nvPr/>
          </p:nvCxnSpPr>
          <p:spPr>
            <a:xfrm flipH="1" flipV="1">
              <a:off x="4586749" y="879719"/>
              <a:ext cx="68826" cy="4590333"/>
            </a:xfrm>
            <a:prstGeom prst="line">
              <a:avLst/>
            </a:prstGeom>
            <a:ln>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1" name="Gerader Verbinder 10">
              <a:extLst>
                <a:ext uri="{FF2B5EF4-FFF2-40B4-BE49-F238E27FC236}">
                  <a16:creationId xmlns:a16="http://schemas.microsoft.com/office/drawing/2014/main" id="{67540793-4F3E-B55F-8290-F4689BEACB9D}"/>
                </a:ext>
              </a:extLst>
            </p:cNvPr>
            <p:cNvCxnSpPr/>
            <p:nvPr/>
          </p:nvCxnSpPr>
          <p:spPr>
            <a:xfrm flipH="1" flipV="1">
              <a:off x="7753019" y="879719"/>
              <a:ext cx="68826" cy="4590333"/>
            </a:xfrm>
            <a:prstGeom prst="line">
              <a:avLst/>
            </a:prstGeom>
            <a:ln>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2" name="Gerade Verbindung mit Pfeil 11">
              <a:extLst>
                <a:ext uri="{FF2B5EF4-FFF2-40B4-BE49-F238E27FC236}">
                  <a16:creationId xmlns:a16="http://schemas.microsoft.com/office/drawing/2014/main" id="{1134F20A-D6FB-60E5-668B-282874532476}"/>
                </a:ext>
              </a:extLst>
            </p:cNvPr>
            <p:cNvCxnSpPr/>
            <p:nvPr/>
          </p:nvCxnSpPr>
          <p:spPr>
            <a:xfrm>
              <a:off x="4621162" y="3066064"/>
              <a:ext cx="6071191" cy="0"/>
            </a:xfrm>
            <a:prstGeom prst="straightConnector1">
              <a:avLst/>
            </a:prstGeom>
            <a:ln>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1DBB00E0-F38D-6706-A450-A636E3C15FD9}"/>
                </a:ext>
              </a:extLst>
            </p:cNvPr>
            <p:cNvSpPr txBox="1"/>
            <p:nvPr/>
          </p:nvSpPr>
          <p:spPr>
            <a:xfrm>
              <a:off x="6233651" y="5702711"/>
              <a:ext cx="3333752" cy="369332"/>
            </a:xfrm>
            <a:prstGeom prst="rect">
              <a:avLst/>
            </a:prstGeom>
            <a:noFill/>
          </p:spPr>
          <p:txBody>
            <a:bodyPr wrap="square" rtlCol="0">
              <a:spAutoFit/>
            </a:bodyPr>
            <a:lstStyle/>
            <a:p>
              <a:r>
                <a:rPr lang="de-DE" b="1" dirty="0">
                  <a:latin typeface="Plus Jakarta Sans" pitchFamily="2" charset="0"/>
                  <a:cs typeface="Plus Jakarta Sans" pitchFamily="2" charset="0"/>
                </a:rPr>
                <a:t>Nachhaltigkeitsorientierung</a:t>
              </a:r>
            </a:p>
          </p:txBody>
        </p:sp>
        <p:sp>
          <p:nvSpPr>
            <p:cNvPr id="14" name="Textfeld 13">
              <a:extLst>
                <a:ext uri="{FF2B5EF4-FFF2-40B4-BE49-F238E27FC236}">
                  <a16:creationId xmlns:a16="http://schemas.microsoft.com/office/drawing/2014/main" id="{F8594497-2EA6-F566-B1FC-FAFFEC0B28A9}"/>
                </a:ext>
              </a:extLst>
            </p:cNvPr>
            <p:cNvSpPr txBox="1"/>
            <p:nvPr/>
          </p:nvSpPr>
          <p:spPr>
            <a:xfrm>
              <a:off x="4621162" y="5470052"/>
              <a:ext cx="6124926" cy="369332"/>
            </a:xfrm>
            <a:prstGeom prst="rect">
              <a:avLst/>
            </a:prstGeom>
            <a:noFill/>
          </p:spPr>
          <p:txBody>
            <a:bodyPr wrap="square" rtlCol="0">
              <a:spAutoFit/>
            </a:bodyPr>
            <a:lstStyle/>
            <a:p>
              <a:r>
                <a:rPr lang="de-DE" dirty="0">
                  <a:latin typeface="Plus Jakarta Sans" pitchFamily="2" charset="0"/>
                  <a:cs typeface="Plus Jakarta Sans" pitchFamily="2" charset="0"/>
                </a:rPr>
                <a:t>schwach                                                                                                                   stark</a:t>
              </a:r>
            </a:p>
          </p:txBody>
        </p:sp>
        <p:sp>
          <p:nvSpPr>
            <p:cNvPr id="15" name="Textfeld 14">
              <a:extLst>
                <a:ext uri="{FF2B5EF4-FFF2-40B4-BE49-F238E27FC236}">
                  <a16:creationId xmlns:a16="http://schemas.microsoft.com/office/drawing/2014/main" id="{80C24D31-F34F-3420-3C4D-7BAD0B379269}"/>
                </a:ext>
              </a:extLst>
            </p:cNvPr>
            <p:cNvSpPr txBox="1"/>
            <p:nvPr/>
          </p:nvSpPr>
          <p:spPr>
            <a:xfrm rot="16200000">
              <a:off x="2556764" y="2935796"/>
              <a:ext cx="3048000" cy="369332"/>
            </a:xfrm>
            <a:prstGeom prst="rect">
              <a:avLst/>
            </a:prstGeom>
            <a:noFill/>
          </p:spPr>
          <p:txBody>
            <a:bodyPr wrap="square" rtlCol="0">
              <a:spAutoFit/>
            </a:bodyPr>
            <a:lstStyle/>
            <a:p>
              <a:pPr algn="ctr"/>
              <a:r>
                <a:rPr lang="de-DE" b="1" dirty="0">
                  <a:latin typeface="Plus Jakarta Sans" pitchFamily="2" charset="0"/>
                  <a:cs typeface="Plus Jakarta Sans" pitchFamily="2" charset="0"/>
                </a:rPr>
                <a:t>Macht</a:t>
              </a:r>
            </a:p>
          </p:txBody>
        </p:sp>
      </p:grpSp>
      <p:sp>
        <p:nvSpPr>
          <p:cNvPr id="17" name="Textfeld 16">
            <a:extLst>
              <a:ext uri="{FF2B5EF4-FFF2-40B4-BE49-F238E27FC236}">
                <a16:creationId xmlns:a16="http://schemas.microsoft.com/office/drawing/2014/main" id="{D3D6BDEC-4375-C6A2-F6F2-7B7F6B588C0F}"/>
              </a:ext>
            </a:extLst>
          </p:cNvPr>
          <p:cNvSpPr txBox="1"/>
          <p:nvPr/>
        </p:nvSpPr>
        <p:spPr>
          <a:xfrm>
            <a:off x="418939" y="1690688"/>
            <a:ext cx="3617294" cy="3323987"/>
          </a:xfrm>
          <a:prstGeom prst="rect">
            <a:avLst/>
          </a:prstGeom>
          <a:noFill/>
        </p:spPr>
        <p:txBody>
          <a:bodyPr wrap="square" rtlCol="0">
            <a:spAutoFit/>
          </a:bodyPr>
          <a:lstStyle/>
          <a:p>
            <a:r>
              <a:rPr lang="de-DE" sz="1400" b="1" dirty="0">
                <a:latin typeface="Plus Jakarta Sans" pitchFamily="2" charset="0"/>
                <a:cs typeface="Plus Jakarta Sans" pitchFamily="2" charset="0"/>
              </a:rPr>
              <a:t>Schritt 1:</a:t>
            </a:r>
          </a:p>
          <a:p>
            <a:endParaRPr lang="de-DE" sz="1400" b="1" dirty="0">
              <a:latin typeface="Plus Jakarta Sans" pitchFamily="2" charset="0"/>
              <a:cs typeface="Plus Jakarta Sans" pitchFamily="2" charset="0"/>
            </a:endParaRPr>
          </a:p>
          <a:p>
            <a:r>
              <a:rPr lang="de-DE" sz="1400" dirty="0">
                <a:latin typeface="Plus Jakarta Sans" pitchFamily="2" charset="0"/>
                <a:cs typeface="Plus Jakarta Sans" pitchFamily="2" charset="0"/>
              </a:rPr>
              <a:t>Macht: Wie mächtig ist die Person/Gruppe im Bereich deines Vorhabens?</a:t>
            </a:r>
          </a:p>
          <a:p>
            <a:endParaRPr lang="de-DE" sz="1400" dirty="0">
              <a:latin typeface="Plus Jakarta Sans" pitchFamily="2" charset="0"/>
              <a:cs typeface="Plus Jakarta Sans" pitchFamily="2" charset="0"/>
            </a:endParaRPr>
          </a:p>
          <a:p>
            <a:r>
              <a:rPr lang="de-DE" sz="1400" dirty="0">
                <a:latin typeface="Plus Jakarta Sans" pitchFamily="2" charset="0"/>
                <a:cs typeface="Plus Jakarta Sans" pitchFamily="2" charset="0"/>
              </a:rPr>
              <a:t>Nachhaltigkeitsorientierung: wie stark unterstützt die Person/ Gruppe Nachhaltigkeitsthemen?</a:t>
            </a:r>
          </a:p>
          <a:p>
            <a:endParaRPr lang="de-DE" sz="1400" dirty="0">
              <a:latin typeface="Plus Jakarta Sans" pitchFamily="2" charset="0"/>
              <a:cs typeface="Plus Jakarta Sans" pitchFamily="2" charset="0"/>
            </a:endParaRPr>
          </a:p>
          <a:p>
            <a:r>
              <a:rPr lang="de-DE" sz="1400" dirty="0">
                <a:latin typeface="Plus Jakarta Sans" pitchFamily="2" charset="0"/>
                <a:cs typeface="Plus Jakarta Sans" pitchFamily="2" charset="0"/>
              </a:rPr>
              <a:t>Wichtig: Versuche, nicht zu viele Annahmen über die Nachhaltigkeits-orientierung Anderer zu treffen. Wie kannst du konkret an Informationen dazu kommen, z.B. durch Gespräche? </a:t>
            </a:r>
          </a:p>
        </p:txBody>
      </p:sp>
    </p:spTree>
    <p:extLst>
      <p:ext uri="{BB962C8B-B14F-4D97-AF65-F5344CB8AC3E}">
        <p14:creationId xmlns:p14="http://schemas.microsoft.com/office/powerpoint/2010/main" val="2530471529"/>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E77EE-3BC4-F638-5AFE-6EA00B6FD0EB}"/>
            </a:ext>
          </a:extLst>
        </p:cNvPr>
        <p:cNvGrpSpPr/>
        <p:nvPr/>
      </p:nvGrpSpPr>
      <p:grpSpPr>
        <a:xfrm>
          <a:off x="0" y="0"/>
          <a:ext cx="0" cy="0"/>
          <a:chOff x="0" y="0"/>
          <a:chExt cx="0" cy="0"/>
        </a:xfrm>
      </p:grpSpPr>
      <p:sp>
        <p:nvSpPr>
          <p:cNvPr id="37" name="Titel 36">
            <a:extLst>
              <a:ext uri="{FF2B5EF4-FFF2-40B4-BE49-F238E27FC236}">
                <a16:creationId xmlns:a16="http://schemas.microsoft.com/office/drawing/2014/main" id="{AE7A1146-DECF-2CB0-36CD-D6D6F6EE4CCE}"/>
              </a:ext>
            </a:extLst>
          </p:cNvPr>
          <p:cNvSpPr>
            <a:spLocks noGrp="1"/>
          </p:cNvSpPr>
          <p:nvPr>
            <p:ph type="title"/>
          </p:nvPr>
        </p:nvSpPr>
        <p:spPr/>
        <p:txBody>
          <a:bodyPr>
            <a:normAutofit/>
          </a:bodyPr>
          <a:lstStyle/>
          <a:p>
            <a:r>
              <a:rPr lang="en-US" sz="4400" b="0" dirty="0">
                <a:latin typeface="Faculty Glyphic"/>
              </a:rPr>
              <a:t>Power Mapping</a:t>
            </a:r>
          </a:p>
        </p:txBody>
      </p:sp>
      <p:graphicFrame>
        <p:nvGraphicFramePr>
          <p:cNvPr id="3" name="Tabelle 2">
            <a:extLst>
              <a:ext uri="{FF2B5EF4-FFF2-40B4-BE49-F238E27FC236}">
                <a16:creationId xmlns:a16="http://schemas.microsoft.com/office/drawing/2014/main" id="{B4858286-5360-A06C-F9B7-50867AFF0914}"/>
              </a:ext>
            </a:extLst>
          </p:cNvPr>
          <p:cNvGraphicFramePr>
            <a:graphicFrameLocks noGrp="1"/>
          </p:cNvGraphicFramePr>
          <p:nvPr>
            <p:extLst>
              <p:ext uri="{D42A27DB-BD31-4B8C-83A1-F6EECF244321}">
                <p14:modId xmlns:p14="http://schemas.microsoft.com/office/powerpoint/2010/main" val="2277359701"/>
              </p:ext>
            </p:extLst>
          </p:nvPr>
        </p:nvGraphicFramePr>
        <p:xfrm>
          <a:off x="3546151" y="1358174"/>
          <a:ext cx="8021214" cy="4513667"/>
        </p:xfrm>
        <a:graphic>
          <a:graphicData uri="http://schemas.openxmlformats.org/drawingml/2006/table">
            <a:tbl>
              <a:tblPr firstRow="1" firstCol="1" bandRow="1">
                <a:tableStyleId>{5940675A-B579-460E-94D1-54222C63F5DA}</a:tableStyleId>
              </a:tblPr>
              <a:tblGrid>
                <a:gridCol w="3383922">
                  <a:extLst>
                    <a:ext uri="{9D8B030D-6E8A-4147-A177-3AD203B41FA5}">
                      <a16:colId xmlns:a16="http://schemas.microsoft.com/office/drawing/2014/main" val="1631315707"/>
                    </a:ext>
                  </a:extLst>
                </a:gridCol>
                <a:gridCol w="4637292">
                  <a:extLst>
                    <a:ext uri="{9D8B030D-6E8A-4147-A177-3AD203B41FA5}">
                      <a16:colId xmlns:a16="http://schemas.microsoft.com/office/drawing/2014/main" val="3940584462"/>
                    </a:ext>
                  </a:extLst>
                </a:gridCol>
              </a:tblGrid>
              <a:tr h="972282">
                <a:tc>
                  <a:txBody>
                    <a:bodyPr/>
                    <a:lstStyle/>
                    <a:p>
                      <a:pPr>
                        <a:lnSpc>
                          <a:spcPct val="115000"/>
                        </a:lnSpc>
                        <a:spcAft>
                          <a:spcPts val="800"/>
                        </a:spcAft>
                        <a:buNone/>
                      </a:pPr>
                      <a:r>
                        <a:rPr lang="de-DE" sz="1100" kern="100" dirty="0">
                          <a:effectLst/>
                          <a:latin typeface="Plus Jakarta Sans" pitchFamily="2" charset="0"/>
                          <a:cs typeface="Plus Jakarta Sans" pitchFamily="2" charset="0"/>
                        </a:rPr>
                        <a:t>Was fällt dir auf hinsichtlich der Machtverteilung und der Machtbeziehung zum Thema Nachhaltigkeit?</a:t>
                      </a:r>
                      <a:endParaRPr lang="de-DE" sz="1100" kern="100" dirty="0">
                        <a:effectLst/>
                        <a:latin typeface="Plus Jakarta Sans" pitchFamily="2" charset="0"/>
                        <a:ea typeface="Aptos" panose="020B0004020202020204" pitchFamily="34" charset="0"/>
                        <a:cs typeface="Plus Jakarta Sans" pitchFamily="2" charset="0"/>
                      </a:endParaRPr>
                    </a:p>
                  </a:txBody>
                  <a:tcPr marL="63787" marR="63787" marT="0" marB="0"/>
                </a:tc>
                <a:tc>
                  <a:txBody>
                    <a:bodyPr/>
                    <a:lstStyle/>
                    <a:p>
                      <a:pPr>
                        <a:lnSpc>
                          <a:spcPct val="115000"/>
                        </a:lnSpc>
                        <a:spcAft>
                          <a:spcPts val="800"/>
                        </a:spcAft>
                        <a:buNone/>
                      </a:pPr>
                      <a:r>
                        <a:rPr lang="de-DE" sz="1100" kern="100">
                          <a:effectLst/>
                          <a:latin typeface="Plus Jakarta Sans" pitchFamily="2" charset="0"/>
                          <a:cs typeface="Plus Jakarta Sans" pitchFamily="2" charset="0"/>
                        </a:rPr>
                        <a:t> </a:t>
                      </a:r>
                      <a:endParaRPr lang="de-DE" sz="1100" kern="100">
                        <a:effectLst/>
                        <a:latin typeface="Plus Jakarta Sans" pitchFamily="2" charset="0"/>
                        <a:ea typeface="Aptos" panose="020B0004020202020204" pitchFamily="34" charset="0"/>
                        <a:cs typeface="Plus Jakarta Sans" pitchFamily="2" charset="0"/>
                      </a:endParaRPr>
                    </a:p>
                  </a:txBody>
                  <a:tcPr marL="63787" marR="63787" marT="0" marB="0"/>
                </a:tc>
                <a:extLst>
                  <a:ext uri="{0D108BD9-81ED-4DB2-BD59-A6C34878D82A}">
                    <a16:rowId xmlns:a16="http://schemas.microsoft.com/office/drawing/2014/main" val="3030734712"/>
                  </a:ext>
                </a:extLst>
              </a:tr>
              <a:tr h="972282">
                <a:tc>
                  <a:txBody>
                    <a:bodyPr/>
                    <a:lstStyle/>
                    <a:p>
                      <a:pPr>
                        <a:lnSpc>
                          <a:spcPct val="115000"/>
                        </a:lnSpc>
                        <a:spcAft>
                          <a:spcPts val="800"/>
                        </a:spcAft>
                        <a:buNone/>
                      </a:pPr>
                      <a:r>
                        <a:rPr lang="de-DE" sz="1100" kern="100">
                          <a:effectLst/>
                          <a:latin typeface="Plus Jakarta Sans" pitchFamily="2" charset="0"/>
                          <a:cs typeface="Plus Jakarta Sans" pitchFamily="2" charset="0"/>
                        </a:rPr>
                        <a:t>Wer sind deine mächtigsten Verbündeten? (Quadrant oben rechts)</a:t>
                      </a:r>
                      <a:endParaRPr lang="de-DE" sz="1100" kern="100">
                        <a:effectLst/>
                        <a:latin typeface="Plus Jakarta Sans" pitchFamily="2" charset="0"/>
                        <a:ea typeface="Aptos" panose="020B0004020202020204" pitchFamily="34" charset="0"/>
                        <a:cs typeface="Plus Jakarta Sans" pitchFamily="2" charset="0"/>
                      </a:endParaRPr>
                    </a:p>
                  </a:txBody>
                  <a:tcPr marL="63787" marR="63787" marT="0" marB="0"/>
                </a:tc>
                <a:tc>
                  <a:txBody>
                    <a:bodyPr/>
                    <a:lstStyle/>
                    <a:p>
                      <a:pPr>
                        <a:lnSpc>
                          <a:spcPct val="115000"/>
                        </a:lnSpc>
                        <a:spcAft>
                          <a:spcPts val="800"/>
                        </a:spcAft>
                        <a:buNone/>
                      </a:pPr>
                      <a:r>
                        <a:rPr lang="de-DE" sz="1100" kern="100">
                          <a:effectLst/>
                          <a:latin typeface="Plus Jakarta Sans" pitchFamily="2" charset="0"/>
                          <a:cs typeface="Plus Jakarta Sans" pitchFamily="2" charset="0"/>
                        </a:rPr>
                        <a:t> </a:t>
                      </a:r>
                      <a:endParaRPr lang="de-DE" sz="1100" kern="100">
                        <a:effectLst/>
                        <a:latin typeface="Plus Jakarta Sans" pitchFamily="2" charset="0"/>
                        <a:ea typeface="Aptos" panose="020B0004020202020204" pitchFamily="34" charset="0"/>
                        <a:cs typeface="Plus Jakarta Sans" pitchFamily="2" charset="0"/>
                      </a:endParaRPr>
                    </a:p>
                  </a:txBody>
                  <a:tcPr marL="63787" marR="63787" marT="0" marB="0"/>
                </a:tc>
                <a:extLst>
                  <a:ext uri="{0D108BD9-81ED-4DB2-BD59-A6C34878D82A}">
                    <a16:rowId xmlns:a16="http://schemas.microsoft.com/office/drawing/2014/main" val="504382922"/>
                  </a:ext>
                </a:extLst>
              </a:tr>
              <a:tr h="972282">
                <a:tc>
                  <a:txBody>
                    <a:bodyPr/>
                    <a:lstStyle/>
                    <a:p>
                      <a:pPr>
                        <a:lnSpc>
                          <a:spcPct val="115000"/>
                        </a:lnSpc>
                        <a:spcAft>
                          <a:spcPts val="800"/>
                        </a:spcAft>
                        <a:buNone/>
                      </a:pPr>
                      <a:r>
                        <a:rPr lang="de-DE" sz="1100" kern="100">
                          <a:effectLst/>
                          <a:latin typeface="Plus Jakarta Sans" pitchFamily="2" charset="0"/>
                          <a:cs typeface="Plus Jakarta Sans" pitchFamily="2" charset="0"/>
                        </a:rPr>
                        <a:t>Wer sind die Akteure, die du unbedingt erreichen / beeinflussen solltest? (Quadrant oben links)</a:t>
                      </a:r>
                      <a:endParaRPr lang="de-DE" sz="1100" kern="100">
                        <a:effectLst/>
                        <a:latin typeface="Plus Jakarta Sans" pitchFamily="2" charset="0"/>
                        <a:ea typeface="Aptos" panose="020B0004020202020204" pitchFamily="34" charset="0"/>
                        <a:cs typeface="Plus Jakarta Sans" pitchFamily="2" charset="0"/>
                      </a:endParaRPr>
                    </a:p>
                  </a:txBody>
                  <a:tcPr marL="63787" marR="63787" marT="0" marB="0"/>
                </a:tc>
                <a:tc>
                  <a:txBody>
                    <a:bodyPr/>
                    <a:lstStyle/>
                    <a:p>
                      <a:pPr>
                        <a:lnSpc>
                          <a:spcPct val="115000"/>
                        </a:lnSpc>
                        <a:spcAft>
                          <a:spcPts val="800"/>
                        </a:spcAft>
                        <a:buNone/>
                      </a:pPr>
                      <a:r>
                        <a:rPr lang="de-DE" sz="1100" kern="100">
                          <a:effectLst/>
                          <a:latin typeface="Plus Jakarta Sans" pitchFamily="2" charset="0"/>
                          <a:cs typeface="Plus Jakarta Sans" pitchFamily="2" charset="0"/>
                        </a:rPr>
                        <a:t> </a:t>
                      </a:r>
                      <a:endParaRPr lang="de-DE" sz="1100" kern="100">
                        <a:effectLst/>
                        <a:latin typeface="Plus Jakarta Sans" pitchFamily="2" charset="0"/>
                        <a:ea typeface="Aptos" panose="020B0004020202020204" pitchFamily="34" charset="0"/>
                        <a:cs typeface="Plus Jakarta Sans" pitchFamily="2" charset="0"/>
                      </a:endParaRPr>
                    </a:p>
                  </a:txBody>
                  <a:tcPr marL="63787" marR="63787" marT="0" marB="0"/>
                </a:tc>
                <a:extLst>
                  <a:ext uri="{0D108BD9-81ED-4DB2-BD59-A6C34878D82A}">
                    <a16:rowId xmlns:a16="http://schemas.microsoft.com/office/drawing/2014/main" val="3358063294"/>
                  </a:ext>
                </a:extLst>
              </a:tr>
              <a:tr h="1596821">
                <a:tc>
                  <a:txBody>
                    <a:bodyPr/>
                    <a:lstStyle/>
                    <a:p>
                      <a:pPr>
                        <a:lnSpc>
                          <a:spcPct val="115000"/>
                        </a:lnSpc>
                        <a:spcAft>
                          <a:spcPts val="800"/>
                        </a:spcAft>
                        <a:buNone/>
                      </a:pPr>
                      <a:r>
                        <a:rPr lang="de-DE" sz="1100" kern="100">
                          <a:effectLst/>
                          <a:latin typeface="Plus Jakarta Sans" pitchFamily="2" charset="0"/>
                          <a:cs typeface="Plus Jakarta Sans" pitchFamily="2" charset="0"/>
                        </a:rPr>
                        <a:t>Mit wem könntest du gemeinsam Macht aufbauen? Unter welchem Aspekt könntet ihr zusammen wirksam werden? (Quadranten unten)</a:t>
                      </a:r>
                    </a:p>
                    <a:p>
                      <a:pPr>
                        <a:lnSpc>
                          <a:spcPct val="115000"/>
                        </a:lnSpc>
                        <a:spcAft>
                          <a:spcPts val="800"/>
                        </a:spcAft>
                        <a:buNone/>
                      </a:pPr>
                      <a:r>
                        <a:rPr lang="de-DE" sz="1100" kern="100">
                          <a:effectLst/>
                          <a:latin typeface="Plus Jakarta Sans" pitchFamily="2" charset="0"/>
                          <a:cs typeface="Plus Jakarta Sans" pitchFamily="2" charset="0"/>
                        </a:rPr>
                        <a:t> </a:t>
                      </a:r>
                    </a:p>
                    <a:p>
                      <a:pPr>
                        <a:lnSpc>
                          <a:spcPct val="115000"/>
                        </a:lnSpc>
                        <a:spcAft>
                          <a:spcPts val="800"/>
                        </a:spcAft>
                        <a:buNone/>
                      </a:pPr>
                      <a:r>
                        <a:rPr lang="de-DE" sz="1100" kern="100">
                          <a:effectLst/>
                          <a:latin typeface="Plus Jakarta Sans" pitchFamily="2" charset="0"/>
                          <a:cs typeface="Plus Jakarta Sans" pitchFamily="2" charset="0"/>
                        </a:rPr>
                        <a:t> </a:t>
                      </a:r>
                      <a:endParaRPr lang="de-DE" sz="1100" kern="100">
                        <a:effectLst/>
                        <a:latin typeface="Plus Jakarta Sans" pitchFamily="2" charset="0"/>
                        <a:ea typeface="Aptos" panose="020B0004020202020204" pitchFamily="34" charset="0"/>
                        <a:cs typeface="Plus Jakarta Sans" pitchFamily="2" charset="0"/>
                      </a:endParaRPr>
                    </a:p>
                  </a:txBody>
                  <a:tcPr marL="63787" marR="63787" marT="0" marB="0"/>
                </a:tc>
                <a:tc>
                  <a:txBody>
                    <a:bodyPr/>
                    <a:lstStyle/>
                    <a:p>
                      <a:pPr>
                        <a:lnSpc>
                          <a:spcPct val="115000"/>
                        </a:lnSpc>
                        <a:spcAft>
                          <a:spcPts val="800"/>
                        </a:spcAft>
                        <a:buNone/>
                      </a:pPr>
                      <a:r>
                        <a:rPr lang="de-DE" sz="1100" kern="100" dirty="0">
                          <a:effectLst/>
                          <a:latin typeface="Plus Jakarta Sans" pitchFamily="2" charset="0"/>
                          <a:cs typeface="Plus Jakarta Sans" pitchFamily="2" charset="0"/>
                        </a:rPr>
                        <a:t> </a:t>
                      </a:r>
                      <a:endParaRPr lang="de-DE" sz="1100" kern="100" dirty="0">
                        <a:effectLst/>
                        <a:latin typeface="Plus Jakarta Sans" pitchFamily="2" charset="0"/>
                        <a:ea typeface="Aptos" panose="020B0004020202020204" pitchFamily="34" charset="0"/>
                        <a:cs typeface="Plus Jakarta Sans" pitchFamily="2" charset="0"/>
                      </a:endParaRPr>
                    </a:p>
                  </a:txBody>
                  <a:tcPr marL="63787" marR="63787" marT="0" marB="0"/>
                </a:tc>
                <a:extLst>
                  <a:ext uri="{0D108BD9-81ED-4DB2-BD59-A6C34878D82A}">
                    <a16:rowId xmlns:a16="http://schemas.microsoft.com/office/drawing/2014/main" val="560159997"/>
                  </a:ext>
                </a:extLst>
              </a:tr>
            </a:tbl>
          </a:graphicData>
        </a:graphic>
      </p:graphicFrame>
      <p:sp>
        <p:nvSpPr>
          <p:cNvPr id="5" name="Textfeld 4">
            <a:extLst>
              <a:ext uri="{FF2B5EF4-FFF2-40B4-BE49-F238E27FC236}">
                <a16:creationId xmlns:a16="http://schemas.microsoft.com/office/drawing/2014/main" id="{A3DCF077-9197-5A19-A5BC-5F1210D060C7}"/>
              </a:ext>
            </a:extLst>
          </p:cNvPr>
          <p:cNvSpPr txBox="1"/>
          <p:nvPr/>
        </p:nvSpPr>
        <p:spPr>
          <a:xfrm>
            <a:off x="423370" y="1242926"/>
            <a:ext cx="2926695" cy="1657505"/>
          </a:xfrm>
          <a:prstGeom prst="rect">
            <a:avLst/>
          </a:prstGeom>
          <a:noFill/>
        </p:spPr>
        <p:txBody>
          <a:bodyPr wrap="square">
            <a:spAutoFit/>
          </a:bodyPr>
          <a:lstStyle/>
          <a:p>
            <a:pPr>
              <a:lnSpc>
                <a:spcPct val="115000"/>
              </a:lnSpc>
              <a:spcAft>
                <a:spcPts val="800"/>
              </a:spcAft>
              <a:buNone/>
            </a:pPr>
            <a:r>
              <a:rPr lang="de-DE" sz="1400" b="1" kern="100" dirty="0">
                <a:effectLst/>
                <a:latin typeface="Plus Jakarta Sans" pitchFamily="2" charset="0"/>
                <a:ea typeface="Aptos" panose="020B0004020202020204" pitchFamily="34" charset="0"/>
                <a:cs typeface="Times New Roman" panose="02020603050405020304" pitchFamily="18" charset="0"/>
              </a:rPr>
              <a:t>Schritt 2:</a:t>
            </a:r>
            <a:r>
              <a:rPr lang="de-DE" sz="1400" kern="100" dirty="0">
                <a:effectLst/>
                <a:latin typeface="Plus Jakarta Sans" pitchFamily="2" charset="0"/>
                <a:ea typeface="Aptos" panose="020B0004020202020204" pitchFamily="34" charset="0"/>
                <a:cs typeface="Times New Roman" panose="02020603050405020304" pitchFamily="18" charset="0"/>
              </a:rPr>
              <a:t> Wenn du alle Akteure in die Karte eingetragen hast, sieh dir die Verteilung insgesamt an und mache dir Notizen zu den nebenstehenden Fragen.</a:t>
            </a:r>
          </a:p>
          <a:p>
            <a:pPr>
              <a:lnSpc>
                <a:spcPct val="115000"/>
              </a:lnSpc>
              <a:spcAft>
                <a:spcPts val="800"/>
              </a:spcAft>
              <a:buNone/>
            </a:pPr>
            <a:r>
              <a:rPr lang="de-DE" sz="1400" kern="100" dirty="0">
                <a:effectLst/>
                <a:latin typeface="Plus Jakarta Sans" pitchFamily="2"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265537518"/>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3D8AD-8DF3-6D24-153B-2CFA20C6D9C8}"/>
            </a:ext>
          </a:extLst>
        </p:cNvPr>
        <p:cNvGrpSpPr/>
        <p:nvPr/>
      </p:nvGrpSpPr>
      <p:grpSpPr>
        <a:xfrm>
          <a:off x="0" y="0"/>
          <a:ext cx="0" cy="0"/>
          <a:chOff x="0" y="0"/>
          <a:chExt cx="0" cy="0"/>
        </a:xfrm>
      </p:grpSpPr>
      <p:sp>
        <p:nvSpPr>
          <p:cNvPr id="37" name="Titel 36">
            <a:extLst>
              <a:ext uri="{FF2B5EF4-FFF2-40B4-BE49-F238E27FC236}">
                <a16:creationId xmlns:a16="http://schemas.microsoft.com/office/drawing/2014/main" id="{C6077E9F-4BD8-D575-4D0B-4B494169228E}"/>
              </a:ext>
            </a:extLst>
          </p:cNvPr>
          <p:cNvSpPr>
            <a:spLocks noGrp="1"/>
          </p:cNvSpPr>
          <p:nvPr>
            <p:ph type="title"/>
          </p:nvPr>
        </p:nvSpPr>
        <p:spPr/>
        <p:txBody>
          <a:bodyPr>
            <a:normAutofit/>
          </a:bodyPr>
          <a:lstStyle/>
          <a:p>
            <a:r>
              <a:rPr lang="en-US" sz="4400" b="0" dirty="0">
                <a:latin typeface="Faculty Glyphic"/>
              </a:rPr>
              <a:t>Power Mapping</a:t>
            </a:r>
          </a:p>
        </p:txBody>
      </p:sp>
      <p:sp>
        <p:nvSpPr>
          <p:cNvPr id="5" name="Textfeld 4">
            <a:extLst>
              <a:ext uri="{FF2B5EF4-FFF2-40B4-BE49-F238E27FC236}">
                <a16:creationId xmlns:a16="http://schemas.microsoft.com/office/drawing/2014/main" id="{BCA34EB4-8838-93B4-E8A8-649D91ECD6D1}"/>
              </a:ext>
            </a:extLst>
          </p:cNvPr>
          <p:cNvSpPr txBox="1"/>
          <p:nvPr/>
        </p:nvSpPr>
        <p:spPr>
          <a:xfrm>
            <a:off x="423371" y="1242926"/>
            <a:ext cx="2774980" cy="5055871"/>
          </a:xfrm>
          <a:prstGeom prst="rect">
            <a:avLst/>
          </a:prstGeom>
          <a:noFill/>
        </p:spPr>
        <p:txBody>
          <a:bodyPr wrap="square">
            <a:spAutoFit/>
          </a:bodyPr>
          <a:lstStyle/>
          <a:p>
            <a:r>
              <a:rPr lang="de-DE" sz="1400" b="1" dirty="0">
                <a:latin typeface="Plus Jakarta Sans" pitchFamily="2" charset="0"/>
                <a:cs typeface="Plus Jakarta Sans" pitchFamily="2" charset="0"/>
              </a:rPr>
              <a:t>Schritt 3:</a:t>
            </a:r>
            <a:r>
              <a:rPr lang="de-DE" sz="1400" dirty="0">
                <a:latin typeface="Plus Jakarta Sans" pitchFamily="2" charset="0"/>
                <a:cs typeface="Plus Jakarta Sans" pitchFamily="2" charset="0"/>
              </a:rPr>
              <a:t> Auf wen hast du Einfluss in deiner Organisation? </a:t>
            </a: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r>
              <a:rPr lang="de-DE" sz="1400" dirty="0">
                <a:latin typeface="Plus Jakarta Sans" pitchFamily="2" charset="0"/>
                <a:cs typeface="Plus Jakarta Sans" pitchFamily="2" charset="0"/>
              </a:rPr>
              <a:t>Alternativ kannst du hier das Tool </a:t>
            </a:r>
            <a:r>
              <a:rPr lang="de-DE" sz="1400" dirty="0">
                <a:latin typeface="Plus Jakarta Sans" pitchFamily="2" charset="0"/>
                <a:cs typeface="Plus Jakarta Sans" pitchFamily="2" charset="0"/>
                <a:sym typeface="Wingdings" panose="05000000000000000000" pitchFamily="2" charset="2"/>
              </a:rPr>
              <a:t></a:t>
            </a:r>
            <a:r>
              <a:rPr lang="de-DE" sz="1400" dirty="0">
                <a:latin typeface="Plus Jakarta Sans" pitchFamily="2" charset="0"/>
                <a:cs typeface="Plus Jakarta Sans" pitchFamily="2" charset="0"/>
              </a:rPr>
              <a:t> </a:t>
            </a:r>
            <a:r>
              <a:rPr lang="de-DE" sz="1400" b="1" dirty="0">
                <a:latin typeface="Plus Jakarta Sans" pitchFamily="2" charset="0"/>
                <a:cs typeface="Plus Jakarta Sans" pitchFamily="2" charset="0"/>
              </a:rPr>
              <a:t>‚Circle </a:t>
            </a:r>
            <a:r>
              <a:rPr lang="de-DE" sz="1400" b="1" dirty="0" err="1">
                <a:latin typeface="Plus Jakarta Sans" pitchFamily="2" charset="0"/>
                <a:cs typeface="Plus Jakarta Sans" pitchFamily="2" charset="0"/>
              </a:rPr>
              <a:t>of</a:t>
            </a:r>
            <a:r>
              <a:rPr lang="de-DE" sz="1400" b="1" dirty="0">
                <a:latin typeface="Plus Jakarta Sans" pitchFamily="2" charset="0"/>
                <a:cs typeface="Plus Jakarta Sans" pitchFamily="2" charset="0"/>
              </a:rPr>
              <a:t> </a:t>
            </a:r>
            <a:r>
              <a:rPr lang="de-DE" sz="1400" b="1" dirty="0" err="1">
                <a:latin typeface="Plus Jakarta Sans" pitchFamily="2" charset="0"/>
                <a:cs typeface="Plus Jakarta Sans" pitchFamily="2" charset="0"/>
              </a:rPr>
              <a:t>Influence</a:t>
            </a:r>
            <a:r>
              <a:rPr lang="de-DE" sz="1400" b="1" dirty="0">
                <a:latin typeface="Plus Jakarta Sans" pitchFamily="2" charset="0"/>
                <a:cs typeface="Plus Jakarta Sans" pitchFamily="2" charset="0"/>
              </a:rPr>
              <a:t>‘</a:t>
            </a:r>
            <a:r>
              <a:rPr lang="de-DE" sz="1400" dirty="0">
                <a:latin typeface="Plus Jakarta Sans" pitchFamily="2" charset="0"/>
                <a:cs typeface="Plus Jakarta Sans" pitchFamily="2" charset="0"/>
              </a:rPr>
              <a:t> bearbeiten, das du ebenfalls in dieser Lerneinheit findest. </a:t>
            </a:r>
          </a:p>
          <a:p>
            <a:pPr>
              <a:lnSpc>
                <a:spcPct val="115000"/>
              </a:lnSpc>
              <a:spcAft>
                <a:spcPts val="800"/>
              </a:spcAft>
              <a:buNone/>
            </a:pPr>
            <a:r>
              <a:rPr lang="de-DE" sz="1400" kern="100" dirty="0">
                <a:effectLst/>
                <a:latin typeface="Plus Jakarta Sans" pitchFamily="2" charset="0"/>
                <a:ea typeface="Aptos" panose="020B0004020202020204" pitchFamily="34" charset="0"/>
                <a:cs typeface="Plus Jakarta Sans" pitchFamily="2" charset="0"/>
              </a:rPr>
              <a:t> </a:t>
            </a:r>
          </a:p>
        </p:txBody>
      </p:sp>
      <p:graphicFrame>
        <p:nvGraphicFramePr>
          <p:cNvPr id="2" name="Tabelle 1">
            <a:extLst>
              <a:ext uri="{FF2B5EF4-FFF2-40B4-BE49-F238E27FC236}">
                <a16:creationId xmlns:a16="http://schemas.microsoft.com/office/drawing/2014/main" id="{19376F73-3E3F-F5ED-99DE-4BA3FA74D21D}"/>
              </a:ext>
            </a:extLst>
          </p:cNvPr>
          <p:cNvGraphicFramePr>
            <a:graphicFrameLocks noGrp="1"/>
          </p:cNvGraphicFramePr>
          <p:nvPr>
            <p:extLst>
              <p:ext uri="{D42A27DB-BD31-4B8C-83A1-F6EECF244321}">
                <p14:modId xmlns:p14="http://schemas.microsoft.com/office/powerpoint/2010/main" val="4054179984"/>
              </p:ext>
            </p:extLst>
          </p:nvPr>
        </p:nvGraphicFramePr>
        <p:xfrm>
          <a:off x="3412778" y="1253331"/>
          <a:ext cx="8129984" cy="4897342"/>
        </p:xfrm>
        <a:graphic>
          <a:graphicData uri="http://schemas.openxmlformats.org/drawingml/2006/table">
            <a:tbl>
              <a:tblPr firstRow="1" firstCol="1" bandRow="1">
                <a:tableStyleId>{5940675A-B579-460E-94D1-54222C63F5DA}</a:tableStyleId>
              </a:tblPr>
              <a:tblGrid>
                <a:gridCol w="3429809">
                  <a:extLst>
                    <a:ext uri="{9D8B030D-6E8A-4147-A177-3AD203B41FA5}">
                      <a16:colId xmlns:a16="http://schemas.microsoft.com/office/drawing/2014/main" val="2051940699"/>
                    </a:ext>
                  </a:extLst>
                </a:gridCol>
                <a:gridCol w="4700175">
                  <a:extLst>
                    <a:ext uri="{9D8B030D-6E8A-4147-A177-3AD203B41FA5}">
                      <a16:colId xmlns:a16="http://schemas.microsoft.com/office/drawing/2014/main" val="234629374"/>
                    </a:ext>
                  </a:extLst>
                </a:gridCol>
              </a:tblGrid>
              <a:tr h="1080026">
                <a:tc>
                  <a:txBody>
                    <a:bodyPr/>
                    <a:lstStyle/>
                    <a:p>
                      <a:pPr>
                        <a:lnSpc>
                          <a:spcPct val="115000"/>
                        </a:lnSpc>
                        <a:spcAft>
                          <a:spcPts val="800"/>
                        </a:spcAft>
                        <a:buNone/>
                      </a:pPr>
                      <a:r>
                        <a:rPr lang="de-DE" sz="1100" kern="100" dirty="0">
                          <a:effectLst/>
                          <a:latin typeface="Plus Jakarta Sans" pitchFamily="2" charset="0"/>
                          <a:cs typeface="Plus Jakarta Sans" pitchFamily="2" charset="0"/>
                        </a:rPr>
                        <a:t>Mit wem interagierst du regelmäßig? Auf wen hast du Einfluss?</a:t>
                      </a:r>
                      <a:endParaRPr lang="de-DE" sz="1100" kern="100" dirty="0">
                        <a:effectLst/>
                        <a:latin typeface="Plus Jakarta Sans" pitchFamily="2" charset="0"/>
                        <a:ea typeface="Aptos" panose="020B0004020202020204" pitchFamily="34" charset="0"/>
                        <a:cs typeface="Plus Jakarta Sans" pitchFamily="2" charset="0"/>
                      </a:endParaRPr>
                    </a:p>
                  </a:txBody>
                  <a:tcPr marL="65305" marR="65305" marT="0" marB="0"/>
                </a:tc>
                <a:tc>
                  <a:txBody>
                    <a:bodyPr/>
                    <a:lstStyle/>
                    <a:p>
                      <a:pPr>
                        <a:lnSpc>
                          <a:spcPct val="115000"/>
                        </a:lnSpc>
                        <a:spcAft>
                          <a:spcPts val="800"/>
                        </a:spcAft>
                        <a:buNone/>
                      </a:pPr>
                      <a:r>
                        <a:rPr lang="de-DE" sz="1100" kern="100">
                          <a:effectLst/>
                          <a:latin typeface="Plus Jakarta Sans" pitchFamily="2" charset="0"/>
                          <a:cs typeface="Plus Jakarta Sans" pitchFamily="2" charset="0"/>
                        </a:rPr>
                        <a:t> </a:t>
                      </a:r>
                      <a:endParaRPr lang="de-DE" sz="1100" kern="100">
                        <a:effectLst/>
                        <a:latin typeface="Plus Jakarta Sans" pitchFamily="2" charset="0"/>
                        <a:ea typeface="Aptos" panose="020B0004020202020204" pitchFamily="34" charset="0"/>
                        <a:cs typeface="Plus Jakarta Sans" pitchFamily="2" charset="0"/>
                      </a:endParaRPr>
                    </a:p>
                  </a:txBody>
                  <a:tcPr marL="65305" marR="65305" marT="0" marB="0"/>
                </a:tc>
                <a:extLst>
                  <a:ext uri="{0D108BD9-81ED-4DB2-BD59-A6C34878D82A}">
                    <a16:rowId xmlns:a16="http://schemas.microsoft.com/office/drawing/2014/main" val="860088843"/>
                  </a:ext>
                </a:extLst>
              </a:tr>
              <a:tr h="1080026">
                <a:tc>
                  <a:txBody>
                    <a:bodyPr/>
                    <a:lstStyle/>
                    <a:p>
                      <a:pPr>
                        <a:lnSpc>
                          <a:spcPct val="115000"/>
                        </a:lnSpc>
                        <a:spcAft>
                          <a:spcPts val="800"/>
                        </a:spcAft>
                        <a:buNone/>
                      </a:pPr>
                      <a:r>
                        <a:rPr lang="de-DE" sz="1100" kern="100">
                          <a:effectLst/>
                          <a:latin typeface="Plus Jakarta Sans" pitchFamily="2" charset="0"/>
                          <a:cs typeface="Plus Jakarta Sans" pitchFamily="2" charset="0"/>
                        </a:rPr>
                        <a:t>In welchen Gremien, Meetings, Arbeitsgruppen, Entscheidungszirkeln bist du Mitglied?</a:t>
                      </a:r>
                      <a:endParaRPr lang="de-DE" sz="1100" kern="100">
                        <a:effectLst/>
                        <a:latin typeface="Plus Jakarta Sans" pitchFamily="2" charset="0"/>
                        <a:ea typeface="Aptos" panose="020B0004020202020204" pitchFamily="34" charset="0"/>
                        <a:cs typeface="Plus Jakarta Sans" pitchFamily="2" charset="0"/>
                      </a:endParaRPr>
                    </a:p>
                  </a:txBody>
                  <a:tcPr marL="65305" marR="65305" marT="0" marB="0"/>
                </a:tc>
                <a:tc>
                  <a:txBody>
                    <a:bodyPr/>
                    <a:lstStyle/>
                    <a:p>
                      <a:pPr>
                        <a:lnSpc>
                          <a:spcPct val="115000"/>
                        </a:lnSpc>
                        <a:spcAft>
                          <a:spcPts val="800"/>
                        </a:spcAft>
                        <a:buNone/>
                      </a:pPr>
                      <a:r>
                        <a:rPr lang="de-DE" sz="1100" kern="100">
                          <a:effectLst/>
                          <a:latin typeface="Plus Jakarta Sans" pitchFamily="2" charset="0"/>
                          <a:cs typeface="Plus Jakarta Sans" pitchFamily="2" charset="0"/>
                        </a:rPr>
                        <a:t> </a:t>
                      </a:r>
                      <a:endParaRPr lang="de-DE" sz="1100" kern="100">
                        <a:effectLst/>
                        <a:latin typeface="Plus Jakarta Sans" pitchFamily="2" charset="0"/>
                        <a:ea typeface="Aptos" panose="020B0004020202020204" pitchFamily="34" charset="0"/>
                        <a:cs typeface="Plus Jakarta Sans" pitchFamily="2" charset="0"/>
                      </a:endParaRPr>
                    </a:p>
                  </a:txBody>
                  <a:tcPr marL="65305" marR="65305" marT="0" marB="0"/>
                </a:tc>
                <a:extLst>
                  <a:ext uri="{0D108BD9-81ED-4DB2-BD59-A6C34878D82A}">
                    <a16:rowId xmlns:a16="http://schemas.microsoft.com/office/drawing/2014/main" val="671013409"/>
                  </a:ext>
                </a:extLst>
              </a:tr>
              <a:tr h="1080026">
                <a:tc>
                  <a:txBody>
                    <a:bodyPr/>
                    <a:lstStyle/>
                    <a:p>
                      <a:pPr>
                        <a:lnSpc>
                          <a:spcPct val="115000"/>
                        </a:lnSpc>
                        <a:spcAft>
                          <a:spcPts val="800"/>
                        </a:spcAft>
                        <a:buNone/>
                      </a:pPr>
                      <a:r>
                        <a:rPr lang="de-DE" sz="1100" kern="100">
                          <a:effectLst/>
                          <a:latin typeface="Plus Jakarta Sans" pitchFamily="2" charset="0"/>
                          <a:cs typeface="Plus Jakarta Sans" pitchFamily="2" charset="0"/>
                        </a:rPr>
                        <a:t>Welche Kompetenzen, Kontakte, Zugänge hast du, die andere an dir schätzen?</a:t>
                      </a:r>
                      <a:endParaRPr lang="de-DE" sz="1100" kern="100">
                        <a:effectLst/>
                        <a:latin typeface="Plus Jakarta Sans" pitchFamily="2" charset="0"/>
                        <a:ea typeface="Aptos" panose="020B0004020202020204" pitchFamily="34" charset="0"/>
                        <a:cs typeface="Plus Jakarta Sans" pitchFamily="2" charset="0"/>
                      </a:endParaRPr>
                    </a:p>
                  </a:txBody>
                  <a:tcPr marL="65305" marR="65305" marT="0" marB="0"/>
                </a:tc>
                <a:tc>
                  <a:txBody>
                    <a:bodyPr/>
                    <a:lstStyle/>
                    <a:p>
                      <a:pPr>
                        <a:lnSpc>
                          <a:spcPct val="115000"/>
                        </a:lnSpc>
                        <a:spcAft>
                          <a:spcPts val="800"/>
                        </a:spcAft>
                        <a:buNone/>
                      </a:pPr>
                      <a:r>
                        <a:rPr lang="de-DE" sz="1100" kern="100">
                          <a:effectLst/>
                          <a:latin typeface="Plus Jakarta Sans" pitchFamily="2" charset="0"/>
                          <a:cs typeface="Plus Jakarta Sans" pitchFamily="2" charset="0"/>
                        </a:rPr>
                        <a:t> </a:t>
                      </a:r>
                      <a:endParaRPr lang="de-DE" sz="1100" kern="100">
                        <a:effectLst/>
                        <a:latin typeface="Plus Jakarta Sans" pitchFamily="2" charset="0"/>
                        <a:ea typeface="Aptos" panose="020B0004020202020204" pitchFamily="34" charset="0"/>
                        <a:cs typeface="Plus Jakarta Sans" pitchFamily="2" charset="0"/>
                      </a:endParaRPr>
                    </a:p>
                  </a:txBody>
                  <a:tcPr marL="65305" marR="65305" marT="0" marB="0"/>
                </a:tc>
                <a:extLst>
                  <a:ext uri="{0D108BD9-81ED-4DB2-BD59-A6C34878D82A}">
                    <a16:rowId xmlns:a16="http://schemas.microsoft.com/office/drawing/2014/main" val="1055904257"/>
                  </a:ext>
                </a:extLst>
              </a:tr>
              <a:tr h="1657264">
                <a:tc>
                  <a:txBody>
                    <a:bodyPr/>
                    <a:lstStyle/>
                    <a:p>
                      <a:pPr>
                        <a:lnSpc>
                          <a:spcPct val="115000"/>
                        </a:lnSpc>
                        <a:spcAft>
                          <a:spcPts val="800"/>
                        </a:spcAft>
                        <a:buNone/>
                      </a:pPr>
                      <a:r>
                        <a:rPr lang="de-DE" sz="1100" kern="100">
                          <a:effectLst/>
                          <a:latin typeface="Plus Jakarta Sans" pitchFamily="2" charset="0"/>
                          <a:cs typeface="Plus Jakarta Sans" pitchFamily="2" charset="0"/>
                        </a:rPr>
                        <a:t>Hast du schon mal Veränderung erreicht in deinem Arbeitsumfeld? Welche? Wie?</a:t>
                      </a:r>
                    </a:p>
                    <a:p>
                      <a:pPr>
                        <a:lnSpc>
                          <a:spcPct val="115000"/>
                        </a:lnSpc>
                        <a:spcAft>
                          <a:spcPts val="800"/>
                        </a:spcAft>
                        <a:buNone/>
                      </a:pPr>
                      <a:r>
                        <a:rPr lang="de-DE" sz="1100" kern="100">
                          <a:effectLst/>
                          <a:latin typeface="Plus Jakarta Sans" pitchFamily="2" charset="0"/>
                          <a:cs typeface="Plus Jakarta Sans" pitchFamily="2" charset="0"/>
                        </a:rPr>
                        <a:t> </a:t>
                      </a:r>
                    </a:p>
                    <a:p>
                      <a:pPr>
                        <a:lnSpc>
                          <a:spcPct val="115000"/>
                        </a:lnSpc>
                        <a:spcAft>
                          <a:spcPts val="800"/>
                        </a:spcAft>
                        <a:buNone/>
                      </a:pPr>
                      <a:r>
                        <a:rPr lang="de-DE" sz="1100" kern="100">
                          <a:effectLst/>
                          <a:latin typeface="Plus Jakarta Sans" pitchFamily="2" charset="0"/>
                          <a:cs typeface="Plus Jakarta Sans" pitchFamily="2" charset="0"/>
                        </a:rPr>
                        <a:t> </a:t>
                      </a:r>
                    </a:p>
                    <a:p>
                      <a:pPr>
                        <a:lnSpc>
                          <a:spcPct val="115000"/>
                        </a:lnSpc>
                        <a:spcAft>
                          <a:spcPts val="800"/>
                        </a:spcAft>
                        <a:buNone/>
                      </a:pPr>
                      <a:r>
                        <a:rPr lang="de-DE" sz="1100" kern="100">
                          <a:effectLst/>
                          <a:latin typeface="Plus Jakarta Sans" pitchFamily="2" charset="0"/>
                          <a:cs typeface="Plus Jakarta Sans" pitchFamily="2" charset="0"/>
                        </a:rPr>
                        <a:t> </a:t>
                      </a:r>
                      <a:endParaRPr lang="de-DE" sz="1100" kern="100">
                        <a:effectLst/>
                        <a:latin typeface="Plus Jakarta Sans" pitchFamily="2" charset="0"/>
                        <a:ea typeface="Aptos" panose="020B0004020202020204" pitchFamily="34" charset="0"/>
                        <a:cs typeface="Plus Jakarta Sans" pitchFamily="2" charset="0"/>
                      </a:endParaRPr>
                    </a:p>
                  </a:txBody>
                  <a:tcPr marL="65305" marR="65305" marT="0" marB="0"/>
                </a:tc>
                <a:tc>
                  <a:txBody>
                    <a:bodyPr/>
                    <a:lstStyle/>
                    <a:p>
                      <a:pPr>
                        <a:lnSpc>
                          <a:spcPct val="115000"/>
                        </a:lnSpc>
                        <a:spcAft>
                          <a:spcPts val="800"/>
                        </a:spcAft>
                        <a:buNone/>
                      </a:pPr>
                      <a:r>
                        <a:rPr lang="de-DE" sz="1100" kern="100" dirty="0">
                          <a:effectLst/>
                          <a:latin typeface="Plus Jakarta Sans" pitchFamily="2" charset="0"/>
                          <a:cs typeface="Plus Jakarta Sans" pitchFamily="2" charset="0"/>
                        </a:rPr>
                        <a:t> </a:t>
                      </a:r>
                      <a:endParaRPr lang="de-DE" sz="1100" kern="100" dirty="0">
                        <a:effectLst/>
                        <a:latin typeface="Plus Jakarta Sans" pitchFamily="2" charset="0"/>
                        <a:ea typeface="Aptos" panose="020B0004020202020204" pitchFamily="34" charset="0"/>
                        <a:cs typeface="Plus Jakarta Sans" pitchFamily="2" charset="0"/>
                      </a:endParaRPr>
                    </a:p>
                  </a:txBody>
                  <a:tcPr marL="65305" marR="65305" marT="0" marB="0"/>
                </a:tc>
                <a:extLst>
                  <a:ext uri="{0D108BD9-81ED-4DB2-BD59-A6C34878D82A}">
                    <a16:rowId xmlns:a16="http://schemas.microsoft.com/office/drawing/2014/main" val="59314485"/>
                  </a:ext>
                </a:extLst>
              </a:tr>
            </a:tbl>
          </a:graphicData>
        </a:graphic>
      </p:graphicFrame>
    </p:spTree>
    <p:extLst>
      <p:ext uri="{BB962C8B-B14F-4D97-AF65-F5344CB8AC3E}">
        <p14:creationId xmlns:p14="http://schemas.microsoft.com/office/powerpoint/2010/main" val="1904227097"/>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047A9-3D71-CA38-9BD7-3BC0274738A5}"/>
            </a:ext>
          </a:extLst>
        </p:cNvPr>
        <p:cNvGrpSpPr/>
        <p:nvPr/>
      </p:nvGrpSpPr>
      <p:grpSpPr>
        <a:xfrm>
          <a:off x="0" y="0"/>
          <a:ext cx="0" cy="0"/>
          <a:chOff x="0" y="0"/>
          <a:chExt cx="0" cy="0"/>
        </a:xfrm>
      </p:grpSpPr>
      <p:sp>
        <p:nvSpPr>
          <p:cNvPr id="37" name="Titel 36">
            <a:extLst>
              <a:ext uri="{FF2B5EF4-FFF2-40B4-BE49-F238E27FC236}">
                <a16:creationId xmlns:a16="http://schemas.microsoft.com/office/drawing/2014/main" id="{91E00CF3-F5C7-A384-4586-0137570ADC7C}"/>
              </a:ext>
            </a:extLst>
          </p:cNvPr>
          <p:cNvSpPr>
            <a:spLocks noGrp="1"/>
          </p:cNvSpPr>
          <p:nvPr>
            <p:ph type="title"/>
          </p:nvPr>
        </p:nvSpPr>
        <p:spPr/>
        <p:txBody>
          <a:bodyPr>
            <a:normAutofit/>
          </a:bodyPr>
          <a:lstStyle/>
          <a:p>
            <a:r>
              <a:rPr lang="en-US" sz="4400" b="0" dirty="0">
                <a:latin typeface="Faculty Glyphic"/>
              </a:rPr>
              <a:t>Power Mapping</a:t>
            </a:r>
          </a:p>
        </p:txBody>
      </p:sp>
      <p:sp>
        <p:nvSpPr>
          <p:cNvPr id="5" name="Textfeld 4">
            <a:extLst>
              <a:ext uri="{FF2B5EF4-FFF2-40B4-BE49-F238E27FC236}">
                <a16:creationId xmlns:a16="http://schemas.microsoft.com/office/drawing/2014/main" id="{D8F346B3-041E-7F7E-9096-D343A843AD01}"/>
              </a:ext>
            </a:extLst>
          </p:cNvPr>
          <p:cNvSpPr txBox="1"/>
          <p:nvPr/>
        </p:nvSpPr>
        <p:spPr>
          <a:xfrm>
            <a:off x="423371" y="1242926"/>
            <a:ext cx="5727302" cy="4185761"/>
          </a:xfrm>
          <a:prstGeom prst="rect">
            <a:avLst/>
          </a:prstGeom>
          <a:noFill/>
        </p:spPr>
        <p:txBody>
          <a:bodyPr wrap="square">
            <a:spAutoFit/>
          </a:bodyPr>
          <a:lstStyle/>
          <a:p>
            <a:r>
              <a:rPr lang="de-DE" sz="1400" b="1" dirty="0">
                <a:latin typeface="Plus Jakarta Sans" pitchFamily="2" charset="0"/>
                <a:cs typeface="Plus Jakarta Sans" pitchFamily="2" charset="0"/>
              </a:rPr>
              <a:t>Schritt 4: </a:t>
            </a:r>
            <a:r>
              <a:rPr lang="de-DE" sz="1400" dirty="0">
                <a:latin typeface="Plus Jakarta Sans" pitchFamily="2" charset="0"/>
                <a:cs typeface="Plus Jakarta Sans" pitchFamily="2" charset="0"/>
              </a:rPr>
              <a:t>Macht-Strategien entwickeln</a:t>
            </a:r>
          </a:p>
          <a:p>
            <a:endParaRPr lang="de-DE" sz="1400" dirty="0">
              <a:latin typeface="Plus Jakarta Sans" pitchFamily="2" charset="0"/>
              <a:cs typeface="Plus Jakarta Sans" pitchFamily="2" charset="0"/>
            </a:endParaRPr>
          </a:p>
          <a:p>
            <a:r>
              <a:rPr lang="de-DE" sz="1400" dirty="0">
                <a:latin typeface="Plus Jakarta Sans" pitchFamily="2" charset="0"/>
                <a:cs typeface="Plus Jakarta Sans" pitchFamily="2" charset="0"/>
              </a:rPr>
              <a:t>Auf Basis deiner Analyse aus den letzten drei Schritten: Versuche nun, deine eigene Macht-Möglichkeiten systematisch zu nutzen, um andere zu beeinflussen. Dabei helfen dir die folgenden Fragen.</a:t>
            </a:r>
          </a:p>
          <a:p>
            <a:endParaRPr lang="de-DE" sz="1400" dirty="0">
              <a:latin typeface="Plus Jakarta Sans" pitchFamily="2" charset="0"/>
              <a:cs typeface="Plus Jakarta Sans" pitchFamily="2" charset="0"/>
            </a:endParaRPr>
          </a:p>
          <a:p>
            <a:pPr marL="285750" indent="-285750">
              <a:buFont typeface="Wingdings" panose="05000000000000000000" pitchFamily="2" charset="2"/>
              <a:buChar char="§"/>
            </a:pPr>
            <a:r>
              <a:rPr lang="de-DE" sz="1400" dirty="0">
                <a:latin typeface="Plus Jakarta Sans" pitchFamily="2" charset="0"/>
                <a:cs typeface="Plus Jakarta Sans" pitchFamily="2" charset="0"/>
              </a:rPr>
              <a:t>Wie erreichst du deine potentiellen Verbündeten? Was interessiert sie, was ist ihnen wichtig? Wie kannst du sie in dein Vorhaben einbinden?</a:t>
            </a:r>
          </a:p>
          <a:p>
            <a:endParaRPr lang="de-DE" sz="1400" dirty="0">
              <a:latin typeface="Plus Jakarta Sans" pitchFamily="2" charset="0"/>
              <a:cs typeface="Plus Jakarta Sans" pitchFamily="2" charset="0"/>
            </a:endParaRPr>
          </a:p>
          <a:p>
            <a:pPr marL="285750" indent="-285750">
              <a:buFont typeface="Wingdings" panose="05000000000000000000" pitchFamily="2" charset="2"/>
              <a:buChar char="§"/>
            </a:pPr>
            <a:r>
              <a:rPr lang="de-DE" sz="1400" dirty="0">
                <a:latin typeface="Plus Jakarta Sans" pitchFamily="2" charset="0"/>
                <a:cs typeface="Plus Jakarta Sans" pitchFamily="2" charset="0"/>
              </a:rPr>
              <a:t>Wo kannst du auf wichtige Akteure treffen? Welche Ziele verfolgen diese? Kannst du dein Anliegen so gestalten, dass ihre Ziele auch erreicht werden?</a:t>
            </a:r>
          </a:p>
          <a:p>
            <a:endParaRPr lang="de-DE" sz="1400" dirty="0">
              <a:latin typeface="Plus Jakarta Sans" pitchFamily="2" charset="0"/>
              <a:cs typeface="Plus Jakarta Sans" pitchFamily="2" charset="0"/>
            </a:endParaRPr>
          </a:p>
          <a:p>
            <a:pPr marL="285750" indent="-285750">
              <a:buFont typeface="Wingdings" panose="05000000000000000000" pitchFamily="2" charset="2"/>
              <a:buChar char="§"/>
            </a:pPr>
            <a:r>
              <a:rPr lang="de-DE" sz="1400" dirty="0">
                <a:latin typeface="Plus Jakarta Sans" pitchFamily="2" charset="0"/>
                <a:cs typeface="Plus Jakarta Sans" pitchFamily="2" charset="0"/>
              </a:rPr>
              <a:t>Welche Kompetenzen, Kontakte hast du, die für mächtige Akteure in deinem Feld wichtig sind?</a:t>
            </a:r>
          </a:p>
          <a:p>
            <a:pPr marL="285750" indent="-285750">
              <a:buFont typeface="Wingdings" panose="05000000000000000000" pitchFamily="2" charset="2"/>
              <a:buChar char="§"/>
            </a:pPr>
            <a:endParaRPr lang="de-DE" sz="1400" dirty="0">
              <a:latin typeface="Plus Jakarta Sans" pitchFamily="2" charset="0"/>
              <a:cs typeface="Plus Jakarta Sans" pitchFamily="2" charset="0"/>
            </a:endParaRPr>
          </a:p>
          <a:p>
            <a:pPr marL="285750" indent="-285750">
              <a:buFont typeface="Wingdings" panose="05000000000000000000" pitchFamily="2" charset="2"/>
              <a:buChar char="§"/>
            </a:pPr>
            <a:r>
              <a:rPr lang="de-DE" sz="1400" dirty="0">
                <a:latin typeface="Plus Jakarta Sans" pitchFamily="2" charset="0"/>
                <a:cs typeface="Plus Jakarta Sans" pitchFamily="2" charset="0"/>
              </a:rPr>
              <a:t>Wie kannst du deine mächtigen Verbündeten in dieses Feld einbinden?</a:t>
            </a:r>
          </a:p>
        </p:txBody>
      </p:sp>
    </p:spTree>
    <p:extLst>
      <p:ext uri="{BB962C8B-B14F-4D97-AF65-F5344CB8AC3E}">
        <p14:creationId xmlns:p14="http://schemas.microsoft.com/office/powerpoint/2010/main" val="4158702343"/>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0F699-5BEB-D04A-5E15-1263AC4B8A98}"/>
            </a:ext>
          </a:extLst>
        </p:cNvPr>
        <p:cNvGrpSpPr/>
        <p:nvPr/>
      </p:nvGrpSpPr>
      <p:grpSpPr>
        <a:xfrm>
          <a:off x="0" y="0"/>
          <a:ext cx="0" cy="0"/>
          <a:chOff x="0" y="0"/>
          <a:chExt cx="0" cy="0"/>
        </a:xfrm>
      </p:grpSpPr>
      <p:pic>
        <p:nvPicPr>
          <p:cNvPr id="8" name="Bildplatzhalter 7">
            <a:extLst>
              <a:ext uri="{FF2B5EF4-FFF2-40B4-BE49-F238E27FC236}">
                <a16:creationId xmlns:a16="http://schemas.microsoft.com/office/drawing/2014/main" id="{5387E9C4-C442-212F-E34A-38DF32C55698}"/>
              </a:ext>
            </a:extLst>
          </p:cNvPr>
          <p:cNvPicPr>
            <a:picLocks noGrp="1" noChangeAspect="1"/>
          </p:cNvPicPr>
          <p:nvPr>
            <p:ph type="pic" sz="quarter" idx="13"/>
          </p:nvPr>
        </p:nvPicPr>
        <p:blipFill>
          <a:blip>
            <a:extLst>
              <a:ext uri="{96DAC541-7B7A-43D3-8B79-37D633B846F1}">
                <asvg:svgBlip xmlns:asvg="http://schemas.microsoft.com/office/drawing/2016/SVG/main" r:embed="rId3"/>
              </a:ext>
            </a:extLst>
          </a:blip>
          <a:srcRect l="5556" r="5556"/>
          <a:stretch/>
        </p:blipFill>
        <p:spPr/>
      </p:pic>
      <p:sp>
        <p:nvSpPr>
          <p:cNvPr id="5" name="Titel 4">
            <a:extLst>
              <a:ext uri="{FF2B5EF4-FFF2-40B4-BE49-F238E27FC236}">
                <a16:creationId xmlns:a16="http://schemas.microsoft.com/office/drawing/2014/main" id="{0FABD397-483F-63A8-575A-19D80B2BBDF3}"/>
              </a:ext>
            </a:extLst>
          </p:cNvPr>
          <p:cNvSpPr>
            <a:spLocks noGrp="1"/>
          </p:cNvSpPr>
          <p:nvPr>
            <p:ph type="ctrTitle"/>
          </p:nvPr>
        </p:nvSpPr>
        <p:spPr/>
        <p:txBody>
          <a:bodyPr/>
          <a:lstStyle/>
          <a:p>
            <a:r>
              <a:rPr lang="de-DE" dirty="0"/>
              <a:t>Green Teams sind eine gute Antwort.</a:t>
            </a:r>
          </a:p>
        </p:txBody>
      </p:sp>
    </p:spTree>
    <p:extLst>
      <p:ext uri="{BB962C8B-B14F-4D97-AF65-F5344CB8AC3E}">
        <p14:creationId xmlns:p14="http://schemas.microsoft.com/office/powerpoint/2010/main" val="586207720"/>
      </p:ext>
    </p:extLst>
  </p:cSld>
  <p:clrMapOvr>
    <a:masterClrMapping/>
  </p:clrMapOvr>
  <p:transition spd="med">
    <p:pull/>
  </p:transition>
</p:sld>
</file>

<file path=ppt/theme/theme1.xml><?xml version="1.0" encoding="utf-8"?>
<a:theme xmlns:a="http://schemas.openxmlformats.org/drawingml/2006/main" name="Office">
  <a:themeElements>
    <a:clrScheme name="Green Teams Netzwerk">
      <a:dk1>
        <a:srgbClr val="303030"/>
      </a:dk1>
      <a:lt1>
        <a:srgbClr val="FFFEEB"/>
      </a:lt1>
      <a:dk2>
        <a:srgbClr val="303030"/>
      </a:dk2>
      <a:lt2>
        <a:srgbClr val="F6F3CA"/>
      </a:lt2>
      <a:accent1>
        <a:srgbClr val="FFDD47"/>
      </a:accent1>
      <a:accent2>
        <a:srgbClr val="FF904F"/>
      </a:accent2>
      <a:accent3>
        <a:srgbClr val="7BDB8F"/>
      </a:accent3>
      <a:accent4>
        <a:srgbClr val="6690FF"/>
      </a:accent4>
      <a:accent5>
        <a:srgbClr val="FFFEEB"/>
      </a:accent5>
      <a:accent6>
        <a:srgbClr val="FFFEEB"/>
      </a:accent6>
      <a:hlink>
        <a:srgbClr val="303030"/>
      </a:hlink>
      <a:folHlink>
        <a:srgbClr val="303030"/>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tx1"/>
          </a:solidFill>
          <a:headEnd type="none" w="med" len="med"/>
          <a:tailEnd type="none" w="med" len="med"/>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cabbcaa-677e-459a-9090-48b3f6c5387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7B27055F1926EA47A159F43A8BB0E61D" ma:contentTypeVersion="13" ma:contentTypeDescription="Ein neues Dokument erstellen." ma:contentTypeScope="" ma:versionID="de0bd4be1a211f051ba515be7a2f5201">
  <xsd:schema xmlns:xsd="http://www.w3.org/2001/XMLSchema" xmlns:xs="http://www.w3.org/2001/XMLSchema" xmlns:p="http://schemas.microsoft.com/office/2006/metadata/properties" xmlns:ns2="2cabbcaa-677e-459a-9090-48b3f6c53872" targetNamespace="http://schemas.microsoft.com/office/2006/metadata/properties" ma:root="true" ma:fieldsID="b8049e84afc71638ad549cd7fa0e7f4a" ns2:_="">
    <xsd:import namespace="2cabbcaa-677e-459a-9090-48b3f6c5387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abbcaa-677e-459a-9090-48b3f6c538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b81137b5-2b32-47e5-b3e3-5e64a9dc5b5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7E6FA7-829A-4090-B6D4-512F42426AB4}">
  <ds:schemaRefs>
    <ds:schemaRef ds:uri="http://purl.org/dc/terms/"/>
    <ds:schemaRef ds:uri="http://schemas.microsoft.com/office/2006/metadata/properties"/>
    <ds:schemaRef ds:uri="http://schemas.microsoft.com/office/infopath/2007/PartnerControls"/>
    <ds:schemaRef ds:uri="http://purl.org/dc/dcmitype/"/>
    <ds:schemaRef ds:uri="http://schemas.microsoft.com/office/2006/documentManagement/types"/>
    <ds:schemaRef ds:uri="2cabbcaa-677e-459a-9090-48b3f6c53872"/>
    <ds:schemaRef ds:uri="http://purl.org/dc/elements/1.1/"/>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A0445FE-45E6-4090-8CC8-7720B5EC54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abbcaa-677e-459a-9090-48b3f6c538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26ED69-A017-48E3-8613-E8890A67F4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726</Words>
  <Application>Microsoft Office PowerPoint</Application>
  <PresentationFormat>Breitbild</PresentationFormat>
  <Paragraphs>92</Paragraphs>
  <Slides>7</Slides>
  <Notes>7</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vt:i4>
      </vt:variant>
    </vt:vector>
  </HeadingPairs>
  <TitlesOfParts>
    <vt:vector size="14" baseType="lpstr">
      <vt:lpstr>Aptos</vt:lpstr>
      <vt:lpstr>Arial</vt:lpstr>
      <vt:lpstr>Faculty Glyphic</vt:lpstr>
      <vt:lpstr>Plus Jakarta Sans</vt:lpstr>
      <vt:lpstr>Plus Jakarta Sans Medium</vt:lpstr>
      <vt:lpstr>Wingdings</vt:lpstr>
      <vt:lpstr>Office</vt:lpstr>
      <vt:lpstr>Macht verstehen </vt:lpstr>
      <vt:lpstr>Power Mapping</vt:lpstr>
      <vt:lpstr>Power  Mapping</vt:lpstr>
      <vt:lpstr>Power Mapping</vt:lpstr>
      <vt:lpstr>Power Mapping</vt:lpstr>
      <vt:lpstr>Power Mapping</vt:lpstr>
      <vt:lpstr>Green Teams sind eine gute Antwort.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Maximilian Mauracher</dc:creator>
  <cp:lastModifiedBy>Blazejewski, Susanne</cp:lastModifiedBy>
  <cp:revision>40</cp:revision>
  <cp:lastPrinted>2026-01-14T07:43:33Z</cp:lastPrinted>
  <dcterms:created xsi:type="dcterms:W3CDTF">2025-05-27T08:37:09Z</dcterms:created>
  <dcterms:modified xsi:type="dcterms:W3CDTF">2026-08-20T10:31:26Z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0x0101007B27055F1926EA47A159F43A8BB0E61D</vt:lpwstr>
  </property>
  <property fmtid="{D5CDD505-2E9C-101B-9397-08002B2CF9AE}" pid="3" name="MediaServiceImageTags">
    <vt:lpwstr/>
  </property>
</Properties>
</file>